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</p:sldMasterIdLst>
  <p:notesMasterIdLst>
    <p:notesMasterId r:id="rId25"/>
  </p:notesMasterIdLst>
  <p:sldIdLst>
    <p:sldId id="434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8" r:id="rId24"/>
  </p:sldIdLst>
  <p:sldSz cx="9144000" cy="5143500" type="screen16x9"/>
  <p:notesSz cx="6858000" cy="9144000"/>
  <p:embeddedFontLst>
    <p:embeddedFont>
      <p:font typeface="DFMincho-SU" panose="020B0604020202020204" charset="-128"/>
      <p:regular r:id="rId26"/>
    </p:embeddedFont>
    <p:embeddedFont>
      <p:font typeface="Arial Black" panose="020B0A04020102020204" pitchFamily="34" charset="0"/>
      <p:bold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ora" pitchFamily="2" charset="-52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Tomorrow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070"/>
    <a:srgbClr val="000000"/>
    <a:srgbClr val="D6E5EF"/>
    <a:srgbClr val="FFFFFF"/>
    <a:srgbClr val="444752"/>
    <a:srgbClr val="FF99CC"/>
    <a:srgbClr val="D87AB0"/>
    <a:srgbClr val="252833"/>
    <a:srgbClr val="BD98FB"/>
    <a:srgbClr val="FB8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58CBAD-5A46-40A9-9D71-84F31FE886C7}">
  <a:tblStyle styleId="{D258CBAD-5A46-40A9-9D71-84F31FE88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095" autoAdjust="0"/>
  </p:normalViewPr>
  <p:slideViewPr>
    <p:cSldViewPr snapToGrid="0">
      <p:cViewPr varScale="1">
        <p:scale>
          <a:sx n="142" d="100"/>
          <a:sy n="142" d="100"/>
        </p:scale>
        <p:origin x="34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211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036975"/>
            <a:ext cx="4205100" cy="1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20000" y="3554725"/>
            <a:ext cx="4360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9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 flipH="1">
            <a:off x="4151700" y="2036975"/>
            <a:ext cx="4205100" cy="1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 flipH="1">
            <a:off x="3996600" y="3554725"/>
            <a:ext cx="4360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1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191862" y="1745250"/>
            <a:ext cx="315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4191862" y="2420700"/>
            <a:ext cx="31515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8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844950" y="1835525"/>
            <a:ext cx="49194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1844950" y="2682250"/>
            <a:ext cx="49662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29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715100" y="1549000"/>
            <a:ext cx="4587600" cy="19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1"/>
          </p:nvPr>
        </p:nvSpPr>
        <p:spPr>
          <a:xfrm>
            <a:off x="715100" y="3634200"/>
            <a:ext cx="45876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53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rgbClr val="D87AB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0000" y="1207475"/>
            <a:ext cx="5475900" cy="26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52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600" strike="noStrike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84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3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D87AB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84471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2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alschool.inf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alschool.info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5" name="Google Shape;435;p58"/>
          <p:cNvSpPr txBox="1">
            <a:spLocks noGrp="1"/>
          </p:cNvSpPr>
          <p:nvPr>
            <p:ph type="ctrTitle"/>
          </p:nvPr>
        </p:nvSpPr>
        <p:spPr>
          <a:xfrm>
            <a:off x="504749" y="2053786"/>
            <a:ext cx="8141817" cy="220039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sz="3600" b="0" i="0" dirty="0">
                <a:solidFill>
                  <a:srgbClr val="1D1D1B"/>
                </a:solidFill>
                <a:latin typeface="Arial Black"/>
              </a:rPr>
              <a:t>Регулирование </a:t>
            </a:r>
            <a:r>
              <a:rPr sz="3600" b="0" i="0" dirty="0" err="1">
                <a:solidFill>
                  <a:srgbClr val="1D1D1B"/>
                </a:solidFill>
                <a:latin typeface="Arial Black"/>
              </a:rPr>
              <a:t>напряжения</a:t>
            </a:r>
            <a:r>
              <a:rPr sz="3600" b="0" i="0" dirty="0">
                <a:solidFill>
                  <a:srgbClr val="1D1D1B"/>
                </a:solidFill>
                <a:latin typeface="Arial Black"/>
              </a:rPr>
              <a:t> у </a:t>
            </a:r>
            <a:r>
              <a:rPr sz="3600" b="0" i="0" dirty="0" err="1">
                <a:solidFill>
                  <a:srgbClr val="1D1D1B"/>
                </a:solidFill>
                <a:latin typeface="Arial Black"/>
              </a:rPr>
              <a:t>электроприемников</a:t>
            </a:r>
            <a:endParaRPr lang="ru-RU" sz="3600" dirty="0">
              <a:latin typeface="Arial Black" panose="020B0A04020102020204" pitchFamily="34" charset="0"/>
              <a:cs typeface="Amatic SC" panose="020B0604020202020204" charset="-79"/>
            </a:endParaRPr>
          </a:p>
        </p:txBody>
      </p:sp>
      <p:cxnSp>
        <p:nvCxnSpPr>
          <p:cNvPr id="437" name="Google Shape;437;p58"/>
          <p:cNvCxnSpPr/>
          <p:nvPr/>
        </p:nvCxnSpPr>
        <p:spPr>
          <a:xfrm>
            <a:off x="585216" y="4433010"/>
            <a:ext cx="5620634" cy="8237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8" name="Picture 43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22" cy="1506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F5EB7-8E0C-6280-513B-415A72487D02}"/>
              </a:ext>
            </a:extLst>
          </p:cNvPr>
          <p:cNvSpPr txBox="1"/>
          <p:nvPr/>
        </p:nvSpPr>
        <p:spPr>
          <a:xfrm>
            <a:off x="1896035" y="4647934"/>
            <a:ext cx="5862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Повный А. В. «Школа для электрика» </a:t>
            </a:r>
            <a:r>
              <a:rPr lang="ru-RU" dirty="0">
                <a:solidFill>
                  <a:srgbClr val="FFFFFF"/>
                </a:solidFill>
              </a:rPr>
              <a:t>-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https://electricalschool.info/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3" name="Группа 112"/>
          <p:cNvGrpSpPr/>
          <p:nvPr/>
        </p:nvGrpSpPr>
        <p:grpSpPr>
          <a:xfrm>
            <a:off x="4748956" y="2504313"/>
            <a:ext cx="4084320" cy="1550257"/>
            <a:chOff x="4507887" y="2626762"/>
            <a:chExt cx="4084320" cy="1550257"/>
          </a:xfrm>
          <a:solidFill>
            <a:srgbClr val="444752"/>
          </a:solidFill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4507887" y="2626762"/>
              <a:ext cx="4084320" cy="1550257"/>
            </a:xfrm>
            <a:prstGeom prst="roundRect">
              <a:avLst>
                <a:gd name="adj" fmla="val 8802"/>
              </a:avLst>
            </a:prstGeom>
            <a:solidFill>
              <a:srgbClr val="F0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4528" y="2759608"/>
              <a:ext cx="3514121" cy="1124405"/>
              <a:chOff x="831014" y="3756999"/>
              <a:chExt cx="3514120" cy="987216"/>
            </a:xfrm>
            <a:grpFill/>
          </p:grpSpPr>
          <p:sp>
            <p:nvSpPr>
              <p:cNvPr id="116" name="Text 12"/>
              <p:cNvSpPr/>
              <p:nvPr/>
            </p:nvSpPr>
            <p:spPr>
              <a:xfrm>
                <a:off x="831015" y="3756999"/>
                <a:ext cx="3514119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Электронные стабилизаторы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17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Принцип: полупроводниковые элементы для дискретной регулировки.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- Применение: бытовая техника, компьютерное оборудование</a:t>
                </a:r>
              </a:p>
            </p:txBody>
          </p:sp>
        </p:grpSp>
      </p:grp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279045" y="1371296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211826" y="0"/>
            <a:ext cx="4732236" cy="135353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Стабилизаторы напряжения: Классификация и применение</a:t>
            </a:r>
            <a:endParaRPr sz="2000" dirty="0">
              <a:latin typeface="Arial Black" panose="020B0A040201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97558" y="1602220"/>
            <a:ext cx="4084320" cy="1550257"/>
            <a:chOff x="4507887" y="2626762"/>
            <a:chExt cx="4084320" cy="1550257"/>
          </a:xfrm>
          <a:solidFill>
            <a:srgbClr val="444752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507887" y="2626762"/>
              <a:ext cx="4084320" cy="1550257"/>
            </a:xfrm>
            <a:prstGeom prst="roundRect">
              <a:avLst>
                <a:gd name="adj" fmla="val 8802"/>
              </a:avLst>
            </a:prstGeom>
            <a:solidFill>
              <a:srgbClr val="F0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64528" y="2759608"/>
              <a:ext cx="3505659" cy="1124405"/>
              <a:chOff x="831014" y="3756999"/>
              <a:chExt cx="3505658" cy="987216"/>
            </a:xfrm>
            <a:grpFill/>
          </p:grpSpPr>
          <p:sp>
            <p:nvSpPr>
              <p:cNvPr id="66" name="Text 12"/>
              <p:cNvSpPr/>
              <p:nvPr/>
            </p:nvSpPr>
            <p:spPr>
              <a:xfrm>
                <a:off x="831014" y="3756999"/>
                <a:ext cx="3505658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Феррорезонансные стабилизаторы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7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Принцип: компенсация индуктивности.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- Применение: простое решение для оборудования с невысокими требованиями</a:t>
                </a:r>
              </a:p>
            </p:txBody>
          </p:sp>
        </p:grpSp>
      </p:grpSp>
      <p:grpSp>
        <p:nvGrpSpPr>
          <p:cNvPr id="123" name="Группа 122"/>
          <p:cNvGrpSpPr/>
          <p:nvPr/>
        </p:nvGrpSpPr>
        <p:grpSpPr>
          <a:xfrm>
            <a:off x="397558" y="3421646"/>
            <a:ext cx="4084320" cy="1550257"/>
            <a:chOff x="4507887" y="2626762"/>
            <a:chExt cx="4084320" cy="1550257"/>
          </a:xfrm>
          <a:solidFill>
            <a:srgbClr val="444752"/>
          </a:solidFill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507887" y="2626762"/>
              <a:ext cx="4084320" cy="1550257"/>
            </a:xfrm>
            <a:prstGeom prst="roundRect">
              <a:avLst>
                <a:gd name="adj" fmla="val 8802"/>
              </a:avLst>
            </a:prstGeom>
            <a:solidFill>
              <a:srgbClr val="F0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4528" y="2759608"/>
              <a:ext cx="3505659" cy="1124405"/>
              <a:chOff x="831014" y="3756999"/>
              <a:chExt cx="3505658" cy="987216"/>
            </a:xfrm>
            <a:grpFill/>
          </p:grpSpPr>
          <p:sp>
            <p:nvSpPr>
              <p:cNvPr id="126" name="Text 12"/>
              <p:cNvSpPr/>
              <p:nvPr/>
            </p:nvSpPr>
            <p:spPr>
              <a:xfrm>
                <a:off x="831015" y="3756999"/>
                <a:ext cx="3505657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Электромеханические стабилизаторы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7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Принцип: сервопривод для регулировки трансформации.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900" b="0" i="0">
                    <a:solidFill>
                      <a:srgbClr val="80807C"/>
                    </a:solidFill>
                    <a:latin typeface="Arial"/>
                  </a:rPr>
                  <a:t>- Применение: чувствительное оборудование (медицинская техника, ЧПУ)</a:t>
                </a:r>
              </a:p>
            </p:txBody>
          </p:sp>
        </p:grpSp>
      </p:grp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75" y="162732"/>
            <a:ext cx="3676445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angle 6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/>
          </p:nvPr>
        </p:nvSpPr>
        <p:spPr>
          <a:xfrm>
            <a:off x="701107" y="1906891"/>
            <a:ext cx="7813785" cy="182341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400" b="0" i="0">
                <a:solidFill>
                  <a:srgbClr val="1D1D1B"/>
                </a:solidFill>
                <a:latin typeface="Arial Black"/>
              </a:rPr>
              <a:t>Технологии и оборудование для регулирования напряжения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650" name="Google Shape;650;p64"/>
          <p:cNvSpPr txBox="1">
            <a:spLocks noGrp="1"/>
          </p:cNvSpPr>
          <p:nvPr>
            <p:ph type="title" idx="4294967295"/>
          </p:nvPr>
        </p:nvSpPr>
        <p:spPr>
          <a:xfrm>
            <a:off x="2532587" y="3455831"/>
            <a:ext cx="874713" cy="116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6E5EF"/>
              </a:solidFill>
              <a:latin typeface="DFMincho-SU" panose="02010609010101010101" pitchFamily="1" charset="-128"/>
              <a:ea typeface="DFMincho-SU" panose="02010609010101010101" pitchFamily="1" charset="-128"/>
            </a:endParaRPr>
          </a:p>
        </p:txBody>
      </p:sp>
      <p:cxnSp>
        <p:nvCxnSpPr>
          <p:cNvPr id="652" name="Google Shape;652;p64"/>
          <p:cNvCxnSpPr/>
          <p:nvPr/>
        </p:nvCxnSpPr>
        <p:spPr>
          <a:xfrm>
            <a:off x="730680" y="3730306"/>
            <a:ext cx="45081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3" name="Picture 65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22" cy="15061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77871" y="1335653"/>
            <a:ext cx="6968526" cy="58503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Группа 1"/>
          <p:cNvGrpSpPr/>
          <p:nvPr/>
        </p:nvGrpSpPr>
        <p:grpSpPr>
          <a:xfrm>
            <a:off x="645822" y="1559531"/>
            <a:ext cx="7949612" cy="3446810"/>
            <a:chOff x="958242" y="1696691"/>
            <a:chExt cx="7949612" cy="344681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58242" y="3963403"/>
              <a:ext cx="3323436" cy="1180098"/>
              <a:chOff x="831014" y="3716130"/>
              <a:chExt cx="3323435" cy="1036113"/>
            </a:xfrm>
          </p:grpSpPr>
          <p:sp>
            <p:nvSpPr>
              <p:cNvPr id="83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Типы переключателей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4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Прямые, реакторные, резисторные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958242" y="2857633"/>
              <a:ext cx="3323437" cy="1124405"/>
              <a:chOff x="831014" y="3756999"/>
              <a:chExt cx="3323436" cy="987216"/>
            </a:xfrm>
          </p:grpSpPr>
          <p:sp>
            <p:nvSpPr>
              <p:cNvPr id="79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Расположение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0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Чаще на стороне ВН для снижения требований к изоляции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958242" y="1696691"/>
              <a:ext cx="3350007" cy="1106932"/>
              <a:chOff x="831014" y="3740226"/>
              <a:chExt cx="3350006" cy="971876"/>
            </a:xfrm>
          </p:grpSpPr>
          <p:sp>
            <p:nvSpPr>
              <p:cNvPr id="75" name="Text 12"/>
              <p:cNvSpPr/>
              <p:nvPr/>
            </p:nvSpPr>
            <p:spPr>
              <a:xfrm>
                <a:off x="831014" y="3740226"/>
                <a:ext cx="3350006" cy="300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Переключатель РПН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Text 13"/>
              <p:cNvSpPr/>
              <p:nvPr/>
            </p:nvSpPr>
            <p:spPr>
              <a:xfrm>
                <a:off x="831014" y="4088453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Изменяет коэффициент трансформации под нагрузкой</a:t>
                </a:r>
                <a:endParaRPr lang="ru-RU" sz="12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5584418" y="3931578"/>
              <a:ext cx="3323436" cy="1180098"/>
              <a:chOff x="831014" y="3716130"/>
              <a:chExt cx="3323435" cy="1036113"/>
            </a:xfrm>
          </p:grpSpPr>
          <p:sp>
            <p:nvSpPr>
              <p:cNvPr id="88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Типы трансформаторов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9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Маслонаполненные и сухие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5584416" y="2857633"/>
              <a:ext cx="3323437" cy="1124405"/>
              <a:chOff x="831014" y="3756999"/>
              <a:chExt cx="3323436" cy="987216"/>
            </a:xfrm>
          </p:grpSpPr>
          <p:sp>
            <p:nvSpPr>
              <p:cNvPr id="93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Обмотки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4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Надежная коммутация и механическая прочность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Google Shape;1533;p82"/>
          <p:cNvSpPr txBox="1">
            <a:spLocks noGrp="1"/>
          </p:cNvSpPr>
          <p:nvPr>
            <p:ph type="title"/>
          </p:nvPr>
        </p:nvSpPr>
        <p:spPr>
          <a:xfrm>
            <a:off x="211826" y="0"/>
            <a:ext cx="4732236" cy="133159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Конструктивные особенности трансформаторов с РПН</a:t>
            </a:r>
            <a:endParaRPr sz="2000" dirty="0">
              <a:latin typeface="Arial Black" panose="020B0A04020102020204" pitchFamily="34" charset="0"/>
            </a:endParaRP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88" y="162732"/>
            <a:ext cx="3529018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Rectangle 280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802" name="Google Shape;2802;p107"/>
          <p:cNvCxnSpPr/>
          <p:nvPr/>
        </p:nvCxnSpPr>
        <p:spPr>
          <a:xfrm>
            <a:off x="468173" y="1489188"/>
            <a:ext cx="8575243" cy="1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1533;p82"/>
          <p:cNvSpPr txBox="1">
            <a:spLocks noGrp="1"/>
          </p:cNvSpPr>
          <p:nvPr>
            <p:ph type="title"/>
          </p:nvPr>
        </p:nvSpPr>
        <p:spPr>
          <a:xfrm>
            <a:off x="5166821" y="-21889"/>
            <a:ext cx="3977179" cy="148181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sz="2000" b="0" i="0">
                <a:solidFill>
                  <a:srgbClr val="1D1D1B"/>
                </a:solidFill>
                <a:latin typeface="Arial Black"/>
              </a:rPr>
              <a:t>Электромеханические и электронные стабилизаторы</a:t>
            </a:r>
            <a:endParaRPr sz="2000" dirty="0"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47130" y="1907361"/>
            <a:ext cx="3829838" cy="3136620"/>
            <a:chOff x="5219698" y="1986872"/>
            <a:chExt cx="3829838" cy="313662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9698" y="3646364"/>
              <a:ext cx="3829838" cy="1477128"/>
              <a:chOff x="324613" y="4018050"/>
              <a:chExt cx="3829837" cy="1296903"/>
            </a:xfrm>
          </p:grpSpPr>
          <p:sp>
            <p:nvSpPr>
              <p:cNvPr id="33" name="Shape 10"/>
              <p:cNvSpPr/>
              <p:nvPr/>
            </p:nvSpPr>
            <p:spPr>
              <a:xfrm>
                <a:off x="324613" y="4018050"/>
                <a:ext cx="438507" cy="438507"/>
              </a:xfrm>
              <a:prstGeom prst="roundRect">
                <a:avLst>
                  <a:gd name="adj" fmla="val 6668"/>
                </a:avLst>
              </a:prstGeom>
              <a:solidFill>
                <a:srgbClr val="F0EAEA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" name="Text 11"/>
              <p:cNvSpPr/>
              <p:nvPr/>
            </p:nvSpPr>
            <p:spPr>
              <a:xfrm>
                <a:off x="446176" y="4123147"/>
                <a:ext cx="195263" cy="292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t"/>
              <a:lstStyle/>
              <a:p>
                <a:pPr marL="0" indent="0" algn="ctr">
                  <a:lnSpc>
                    <a:spcPts val="2300"/>
                  </a:lnSpc>
                  <a:buNone/>
                </a:pPr>
                <a:r>
                  <a:rPr lang="en-US" sz="2300" dirty="0">
                    <a:solidFill>
                      <a:srgbClr val="80807C"/>
                    </a:solidFill>
                    <a:latin typeface="Tomorrow" pitchFamily="34" charset="0"/>
                    <a:ea typeface="Tomorrow" pitchFamily="34" charset="-122"/>
                    <a:cs typeface="Tomorrow" pitchFamily="34" charset="-120"/>
                  </a:rPr>
                  <a:t>2</a:t>
                </a:r>
                <a:endParaRPr lang="en-US" sz="2300" dirty="0">
                  <a:solidFill>
                    <a:srgbClr val="D6E5EF"/>
                  </a:solidFill>
                </a:endParaRPr>
              </a:p>
            </p:txBody>
          </p:sp>
          <p:sp>
            <p:nvSpPr>
              <p:cNvPr id="35" name="Text 12"/>
              <p:cNvSpPr/>
              <p:nvPr/>
            </p:nvSpPr>
            <p:spPr>
              <a:xfrm>
                <a:off x="831015" y="4018051"/>
                <a:ext cx="3323435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Электронные стабилизаторы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6" name="Text 13"/>
              <p:cNvSpPr/>
              <p:nvPr/>
            </p:nvSpPr>
            <p:spPr>
              <a:xfrm>
                <a:off x="831014" y="4414460"/>
                <a:ext cx="3323435" cy="9004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Схемотехника: тиристоры, симисторы, IGBT.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- Характеристики: высокая надежность, скорость переключения, точность стабилизации.</a:t>
                </a:r>
              </a:p>
              <a:p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- Применение: защита промышленных и медицинских приборов, прецизионное оборудование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5219698" y="1986872"/>
              <a:ext cx="3829838" cy="1477127"/>
              <a:chOff x="324613" y="3716129"/>
              <a:chExt cx="3829837" cy="1296902"/>
            </a:xfrm>
          </p:grpSpPr>
          <p:sp>
            <p:nvSpPr>
              <p:cNvPr id="38" name="Shape 10"/>
              <p:cNvSpPr/>
              <p:nvPr/>
            </p:nvSpPr>
            <p:spPr>
              <a:xfrm>
                <a:off x="324613" y="3716129"/>
                <a:ext cx="438507" cy="438507"/>
              </a:xfrm>
              <a:prstGeom prst="roundRect">
                <a:avLst>
                  <a:gd name="adj" fmla="val 6668"/>
                </a:avLst>
              </a:prstGeom>
              <a:solidFill>
                <a:srgbClr val="F0EAEA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" name="Text 11"/>
              <p:cNvSpPr/>
              <p:nvPr/>
            </p:nvSpPr>
            <p:spPr>
              <a:xfrm>
                <a:off x="446176" y="3821225"/>
                <a:ext cx="195263" cy="292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t"/>
              <a:lstStyle/>
              <a:p>
                <a:pPr marL="0" indent="0" algn="ctr">
                  <a:lnSpc>
                    <a:spcPts val="2300"/>
                  </a:lnSpc>
                  <a:buNone/>
                </a:pPr>
                <a:r>
                  <a:rPr lang="en-US" sz="2300" dirty="0">
                    <a:solidFill>
                      <a:srgbClr val="80807C"/>
                    </a:solidFill>
                    <a:latin typeface="Tomorrow" pitchFamily="34" charset="0"/>
                    <a:ea typeface="Tomorrow" pitchFamily="34" charset="-122"/>
                    <a:cs typeface="Tomorrow" pitchFamily="34" charset="-120"/>
                  </a:rPr>
                  <a:t>1</a:t>
                </a:r>
                <a:endParaRPr lang="en-US" sz="2300" dirty="0">
                  <a:solidFill>
                    <a:srgbClr val="D6E5EF"/>
                  </a:solidFill>
                </a:endParaRPr>
              </a:p>
            </p:txBody>
          </p:sp>
          <p:sp>
            <p:nvSpPr>
              <p:cNvPr id="40" name="Text 12"/>
              <p:cNvSpPr/>
              <p:nvPr/>
            </p:nvSpPr>
            <p:spPr>
              <a:xfrm>
                <a:off x="831015" y="3716129"/>
                <a:ext cx="3323435" cy="37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Электромеханические стабилизаторы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 13"/>
              <p:cNvSpPr/>
              <p:nvPr/>
            </p:nvSpPr>
            <p:spPr>
              <a:xfrm>
                <a:off x="831014" y="4112538"/>
                <a:ext cx="3323435" cy="9004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Принцип работы: автотрансформатор с подвижным контактом.</a:t>
                </a:r>
                <a:endParaRPr lang="ru-RU" sz="12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- Преимущества: высокая точность, плавная регулировка, высокая перегрузочная способность.</a:t>
                </a:r>
              </a:p>
              <a:p>
                <a:r>
                  <a:rPr sz="1000" b="0" i="0">
                    <a:solidFill>
                      <a:srgbClr val="80807C"/>
                    </a:solidFill>
                    <a:latin typeface="Arial"/>
                  </a:rPr>
                  <a:t>- Недостатки: низкая скорость реакции, необходимость обслуживания, повышенный шум</a:t>
                </a:r>
              </a:p>
            </p:txBody>
          </p:sp>
        </p:grpSp>
      </p:grpSp>
      <p:pic>
        <p:nvPicPr>
          <p:cNvPr id="2803" name="Picture 280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825" cy="5143500"/>
          </a:xfrm>
          <a:prstGeom prst="rect">
            <a:avLst/>
          </a:prstGeom>
        </p:spPr>
      </p:pic>
      <p:pic>
        <p:nvPicPr>
          <p:cNvPr id="2804" name="Picture 280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8825" cy="5143500"/>
          </a:xfrm>
          <a:prstGeom prst="rect">
            <a:avLst/>
          </a:prstGeom>
          <a:ln w="9525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Rectangle 280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802" name="Google Shape;2802;p107"/>
          <p:cNvCxnSpPr/>
          <p:nvPr/>
        </p:nvCxnSpPr>
        <p:spPr>
          <a:xfrm>
            <a:off x="5230256" y="1489188"/>
            <a:ext cx="3776584" cy="1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1533;p82"/>
          <p:cNvSpPr txBox="1">
            <a:spLocks noGrp="1"/>
          </p:cNvSpPr>
          <p:nvPr>
            <p:ph type="title"/>
          </p:nvPr>
        </p:nvSpPr>
        <p:spPr>
          <a:xfrm>
            <a:off x="5230256" y="7371"/>
            <a:ext cx="3776584" cy="148181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sz="2000" b="0" i="0">
                <a:solidFill>
                  <a:srgbClr val="1D1D1B"/>
                </a:solidFill>
                <a:latin typeface="Arial Black"/>
              </a:rPr>
              <a:t>Эффективное регулирование напряжения в энергосистемах</a:t>
            </a:r>
            <a:endParaRPr sz="2000" dirty="0"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30256" y="1533659"/>
            <a:ext cx="3776584" cy="3602753"/>
            <a:chOff x="5298536" y="1533659"/>
            <a:chExt cx="3728135" cy="360275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298536" y="1543992"/>
              <a:ext cx="316826" cy="3405797"/>
              <a:chOff x="5297129" y="1735378"/>
              <a:chExt cx="316826" cy="3405797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5297129" y="2345502"/>
                <a:ext cx="316826" cy="363935"/>
                <a:chOff x="324611" y="3293427"/>
                <a:chExt cx="438507" cy="438507"/>
              </a:xfrm>
            </p:grpSpPr>
            <p:sp>
              <p:nvSpPr>
                <p:cNvPr id="53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4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en-US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2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5297129" y="1735378"/>
                <a:ext cx="316826" cy="363935"/>
                <a:chOff x="324611" y="3293427"/>
                <a:chExt cx="438507" cy="438507"/>
              </a:xfrm>
            </p:grpSpPr>
            <p:sp>
              <p:nvSpPr>
                <p:cNvPr id="35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6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1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5297129" y="2955626"/>
                <a:ext cx="316826" cy="363935"/>
                <a:chOff x="324611" y="3293427"/>
                <a:chExt cx="438507" cy="438507"/>
              </a:xfrm>
            </p:grpSpPr>
            <p:sp>
              <p:nvSpPr>
                <p:cNvPr id="38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9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3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5297129" y="3565750"/>
                <a:ext cx="316826" cy="363935"/>
                <a:chOff x="324611" y="3293427"/>
                <a:chExt cx="438507" cy="438507"/>
              </a:xfrm>
            </p:grpSpPr>
            <p:sp>
              <p:nvSpPr>
                <p:cNvPr id="41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2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4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5297129" y="4171495"/>
                <a:ext cx="316826" cy="363935"/>
                <a:chOff x="324611" y="3293427"/>
                <a:chExt cx="438507" cy="438507"/>
              </a:xfrm>
            </p:grpSpPr>
            <p:sp>
              <p:nvSpPr>
                <p:cNvPr id="44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5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5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5297129" y="4777240"/>
                <a:ext cx="316826" cy="363935"/>
                <a:chOff x="324611" y="3293427"/>
                <a:chExt cx="438507" cy="438507"/>
              </a:xfrm>
            </p:grpSpPr>
            <p:sp>
              <p:nvSpPr>
                <p:cNvPr id="52" name="Shape 10"/>
                <p:cNvSpPr/>
                <p:nvPr/>
              </p:nvSpPr>
              <p:spPr>
                <a:xfrm>
                  <a:off x="324611" y="3293427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" name="Text 11"/>
                <p:cNvSpPr/>
                <p:nvPr/>
              </p:nvSpPr>
              <p:spPr>
                <a:xfrm>
                  <a:off x="446233" y="3359375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6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</p:grpSp>
        <p:sp>
          <p:nvSpPr>
            <p:cNvPr id="57" name="Text 13"/>
            <p:cNvSpPr/>
            <p:nvPr/>
          </p:nvSpPr>
          <p:spPr>
            <a:xfrm>
              <a:off x="5703235" y="1533659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Применение технологий Smart Grid и АСУЭ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 13"/>
            <p:cNvSpPr/>
            <p:nvPr/>
          </p:nvSpPr>
          <p:spPr>
            <a:xfrm>
              <a:off x="5703235" y="2132180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Расширенная измерительная инфраструктура (AMI) для мониторинга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13"/>
            <p:cNvSpPr/>
            <p:nvPr/>
          </p:nvSpPr>
          <p:spPr>
            <a:xfrm>
              <a:off x="5703235" y="2735498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Двунаправленный обмен данными для управления нагрузкой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13"/>
            <p:cNvSpPr/>
            <p:nvPr/>
          </p:nvSpPr>
          <p:spPr>
            <a:xfrm>
              <a:off x="5703235" y="3353100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Интеграция систем управления энергоснабжением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 13"/>
            <p:cNvSpPr/>
            <p:nvPr/>
          </p:nvSpPr>
          <p:spPr>
            <a:xfrm>
              <a:off x="5703235" y="3951866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Автоматизированный мониторинг и регулирование напряжения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 13"/>
            <p:cNvSpPr/>
            <p:nvPr/>
          </p:nvSpPr>
          <p:spPr>
            <a:xfrm>
              <a:off x="5703235" y="4565571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Прогнозирование и оптимизация режимов работы сети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03" name="Picture 280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3096" cy="5143500"/>
          </a:xfrm>
          <a:prstGeom prst="rect">
            <a:avLst/>
          </a:prstGeom>
        </p:spPr>
      </p:pic>
      <p:pic>
        <p:nvPicPr>
          <p:cNvPr id="2804" name="Picture 280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02"/>
            <a:ext cx="5093096" cy="5093096"/>
          </a:xfrm>
          <a:prstGeom prst="rect">
            <a:avLst/>
          </a:prstGeom>
          <a:ln w="9525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Rectangle 22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46" name="Google Shape;2246;p97"/>
          <p:cNvSpPr txBox="1">
            <a:spLocks noGrp="1"/>
          </p:cNvSpPr>
          <p:nvPr>
            <p:ph type="title"/>
          </p:nvPr>
        </p:nvSpPr>
        <p:spPr>
          <a:xfrm flipH="1">
            <a:off x="534010" y="1310640"/>
            <a:ext cx="7863230" cy="19524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>
                <a:solidFill>
                  <a:srgbClr val="1D1D1B"/>
                </a:solidFill>
                <a:latin typeface="Arial Black"/>
              </a:rPr>
              <a:t>Перспективы развития систем регулирования напряжения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2248" name="Google Shape;2248;p97"/>
          <p:cNvSpPr txBox="1">
            <a:spLocks noGrp="1"/>
          </p:cNvSpPr>
          <p:nvPr>
            <p:ph type="title" idx="4294967295"/>
          </p:nvPr>
        </p:nvSpPr>
        <p:spPr>
          <a:xfrm>
            <a:off x="5875451" y="3319807"/>
            <a:ext cx="719137" cy="8413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6E5EF"/>
              </a:solidFill>
              <a:latin typeface="DFMincho-SU" panose="02010609010101010101" pitchFamily="1" charset="-128"/>
              <a:ea typeface="DFMincho-SU" panose="02010609010101010101" pitchFamily="1" charset="-128"/>
            </a:endParaRPr>
          </a:p>
        </p:txBody>
      </p:sp>
      <p:cxnSp>
        <p:nvCxnSpPr>
          <p:cNvPr id="2249" name="Google Shape;2249;p97"/>
          <p:cNvCxnSpPr/>
          <p:nvPr/>
        </p:nvCxnSpPr>
        <p:spPr>
          <a:xfrm>
            <a:off x="4063170" y="3237826"/>
            <a:ext cx="43437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50" name="Picture 224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206" cy="15061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6" name="Группа 35"/>
          <p:cNvGrpSpPr/>
          <p:nvPr/>
        </p:nvGrpSpPr>
        <p:grpSpPr>
          <a:xfrm>
            <a:off x="804088" y="2001423"/>
            <a:ext cx="7765803" cy="1801729"/>
            <a:chOff x="5289252" y="2563207"/>
            <a:chExt cx="7765803" cy="180172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5289252" y="2573541"/>
              <a:ext cx="4354494" cy="1604772"/>
              <a:chOff x="5287845" y="2764927"/>
              <a:chExt cx="4354494" cy="1604772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5287845" y="3375051"/>
                <a:ext cx="316826" cy="363935"/>
                <a:chOff x="311761" y="4533935"/>
                <a:chExt cx="438507" cy="438507"/>
              </a:xfrm>
            </p:grpSpPr>
            <p:sp>
              <p:nvSpPr>
                <p:cNvPr id="72" name="Shape 10"/>
                <p:cNvSpPr/>
                <p:nvPr/>
              </p:nvSpPr>
              <p:spPr>
                <a:xfrm>
                  <a:off x="311761" y="4533935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73" name="Text 11"/>
                <p:cNvSpPr/>
                <p:nvPr/>
              </p:nvSpPr>
              <p:spPr>
                <a:xfrm>
                  <a:off x="433383" y="4599882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en-US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2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5287845" y="2764927"/>
                <a:ext cx="316826" cy="363935"/>
                <a:chOff x="311761" y="4533935"/>
                <a:chExt cx="438507" cy="438507"/>
              </a:xfrm>
            </p:grpSpPr>
            <p:sp>
              <p:nvSpPr>
                <p:cNvPr id="70" name="Shape 10"/>
                <p:cNvSpPr/>
                <p:nvPr/>
              </p:nvSpPr>
              <p:spPr>
                <a:xfrm>
                  <a:off x="311761" y="4533935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71" name="Text 11"/>
                <p:cNvSpPr/>
                <p:nvPr/>
              </p:nvSpPr>
              <p:spPr>
                <a:xfrm>
                  <a:off x="433383" y="4599882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1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5287845" y="3985173"/>
                <a:ext cx="316826" cy="363935"/>
                <a:chOff x="311761" y="4533934"/>
                <a:chExt cx="438507" cy="438507"/>
              </a:xfrm>
            </p:grpSpPr>
            <p:sp>
              <p:nvSpPr>
                <p:cNvPr id="61" name="Shape 10"/>
                <p:cNvSpPr/>
                <p:nvPr/>
              </p:nvSpPr>
              <p:spPr>
                <a:xfrm>
                  <a:off x="311761" y="4533934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7" name="Text 11"/>
                <p:cNvSpPr/>
                <p:nvPr/>
              </p:nvSpPr>
              <p:spPr>
                <a:xfrm>
                  <a:off x="433383" y="4599882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3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9325513" y="2794274"/>
                <a:ext cx="316826" cy="363935"/>
                <a:chOff x="5900147" y="2363872"/>
                <a:chExt cx="438507" cy="438507"/>
              </a:xfrm>
            </p:grpSpPr>
            <p:sp>
              <p:nvSpPr>
                <p:cNvPr id="59" name="Shape 10"/>
                <p:cNvSpPr/>
                <p:nvPr/>
              </p:nvSpPr>
              <p:spPr>
                <a:xfrm>
                  <a:off x="5900147" y="2363872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60" name="Text 11"/>
                <p:cNvSpPr/>
                <p:nvPr/>
              </p:nvSpPr>
              <p:spPr>
                <a:xfrm>
                  <a:off x="6021768" y="2429820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4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9325513" y="3400017"/>
                <a:ext cx="316826" cy="363935"/>
                <a:chOff x="5900146" y="2363868"/>
                <a:chExt cx="438507" cy="438507"/>
              </a:xfrm>
            </p:grpSpPr>
            <p:sp>
              <p:nvSpPr>
                <p:cNvPr id="57" name="Shape 10"/>
                <p:cNvSpPr/>
                <p:nvPr/>
              </p:nvSpPr>
              <p:spPr>
                <a:xfrm>
                  <a:off x="5900146" y="2363868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8" name="Text 11"/>
                <p:cNvSpPr/>
                <p:nvPr/>
              </p:nvSpPr>
              <p:spPr>
                <a:xfrm>
                  <a:off x="6021767" y="2429820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5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9325512" y="4005764"/>
                <a:ext cx="316826" cy="363935"/>
                <a:chOff x="5900143" y="2363873"/>
                <a:chExt cx="438507" cy="438507"/>
              </a:xfrm>
            </p:grpSpPr>
            <p:sp>
              <p:nvSpPr>
                <p:cNvPr id="55" name="Shape 10"/>
                <p:cNvSpPr/>
                <p:nvPr/>
              </p:nvSpPr>
              <p:spPr>
                <a:xfrm>
                  <a:off x="5900143" y="2363873"/>
                  <a:ext cx="438507" cy="438507"/>
                </a:xfrm>
                <a:prstGeom prst="roundRect">
                  <a:avLst>
                    <a:gd name="adj" fmla="val 6668"/>
                  </a:avLst>
                </a:prstGeom>
                <a:solidFill>
                  <a:srgbClr val="F0EAEA"/>
                </a:solidFill>
                <a:ln>
                  <a:noFill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" name="Text 11"/>
                <p:cNvSpPr/>
                <p:nvPr/>
              </p:nvSpPr>
              <p:spPr>
                <a:xfrm>
                  <a:off x="6021765" y="2429821"/>
                  <a:ext cx="195264" cy="29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t"/>
                <a:lstStyle/>
                <a:p>
                  <a:pPr marL="0" indent="0" algn="ctr">
                    <a:lnSpc>
                      <a:spcPts val="2300"/>
                    </a:lnSpc>
                    <a:buNone/>
                  </a:pPr>
                  <a:r>
                    <a:rPr lang="ru-RU" sz="1600" dirty="0">
                      <a:solidFill>
                        <a:srgbClr val="80807C"/>
                      </a:solidFill>
                      <a:latin typeface="Tomorrow" pitchFamily="34" charset="0"/>
                      <a:ea typeface="Tomorrow" pitchFamily="34" charset="-122"/>
                      <a:cs typeface="Tomorrow" pitchFamily="34" charset="-120"/>
                    </a:rPr>
                    <a:t>6</a:t>
                  </a:r>
                  <a:endParaRPr lang="en-US" sz="1600" dirty="0">
                    <a:solidFill>
                      <a:srgbClr val="D6E5EF"/>
                    </a:solidFill>
                  </a:endParaRPr>
                </a:p>
              </p:txBody>
            </p:sp>
          </p:grpSp>
        </p:grpSp>
        <p:sp>
          <p:nvSpPr>
            <p:cNvPr id="38" name="Text 13"/>
            <p:cNvSpPr/>
            <p:nvPr/>
          </p:nvSpPr>
          <p:spPr>
            <a:xfrm>
              <a:off x="5693951" y="2563207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Использование ИИ и МО для компенсации колебаний напряжения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13"/>
            <p:cNvSpPr/>
            <p:nvPr/>
          </p:nvSpPr>
          <p:spPr>
            <a:xfrm>
              <a:off x="5693951" y="3161728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Прогнозирование колебаний с помощью RNN и ARIMA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13"/>
            <p:cNvSpPr/>
            <p:nvPr/>
          </p:nvSpPr>
          <p:spPr>
            <a:xfrm>
              <a:off x="5693951" y="3765046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Оптимизация параметров в реальном времени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13"/>
            <p:cNvSpPr/>
            <p:nvPr/>
          </p:nvSpPr>
          <p:spPr>
            <a:xfrm>
              <a:off x="9731619" y="2581624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Идентификация источников возмущений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 13"/>
            <p:cNvSpPr/>
            <p:nvPr/>
          </p:nvSpPr>
          <p:spPr>
            <a:xfrm>
              <a:off x="9731619" y="3180390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Адаптивное обучение для повышения точности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13"/>
            <p:cNvSpPr/>
            <p:nvPr/>
          </p:nvSpPr>
          <p:spPr>
            <a:xfrm>
              <a:off x="9731619" y="3794095"/>
              <a:ext cx="3323436" cy="570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sz="1100" b="0" i="0">
                  <a:solidFill>
                    <a:srgbClr val="80807C"/>
                  </a:solidFill>
                  <a:latin typeface="Arial"/>
                </a:rPr>
                <a:t>Повышение стабильности и качества электроэнергии</a:t>
              </a:r>
              <a:endParaRPr lang="ru-RU" sz="1200" dirty="0">
                <a:solidFill>
                  <a:srgbClr val="D6E5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Google Shape;1535;p82"/>
          <p:cNvCxnSpPr/>
          <p:nvPr/>
        </p:nvCxnSpPr>
        <p:spPr>
          <a:xfrm>
            <a:off x="77871" y="1279994"/>
            <a:ext cx="8502858" cy="51309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533;p82"/>
          <p:cNvSpPr txBox="1">
            <a:spLocks noGrp="1"/>
          </p:cNvSpPr>
          <p:nvPr>
            <p:ph type="title"/>
          </p:nvPr>
        </p:nvSpPr>
        <p:spPr>
          <a:xfrm>
            <a:off x="77870" y="-105594"/>
            <a:ext cx="8502859" cy="138216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Интеллектуальные системы регулирования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77871" y="1335653"/>
            <a:ext cx="6968526" cy="58503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Группа 1"/>
          <p:cNvGrpSpPr/>
          <p:nvPr/>
        </p:nvGrpSpPr>
        <p:grpSpPr>
          <a:xfrm>
            <a:off x="645822" y="1559531"/>
            <a:ext cx="7949612" cy="3446810"/>
            <a:chOff x="958242" y="1696691"/>
            <a:chExt cx="7949612" cy="344681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58242" y="3963403"/>
              <a:ext cx="3323436" cy="1180098"/>
              <a:chOff x="831014" y="3716130"/>
              <a:chExt cx="3323435" cy="1036113"/>
            </a:xfrm>
          </p:grpSpPr>
          <p:sp>
            <p:nvSpPr>
              <p:cNvPr id="83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Проблемы координации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4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Сложности в управлении стабильностью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958242" y="2857633"/>
              <a:ext cx="3323437" cy="1124405"/>
              <a:chOff x="831014" y="3756999"/>
              <a:chExt cx="3323436" cy="987216"/>
            </a:xfrm>
          </p:grpSpPr>
          <p:sp>
            <p:nvSpPr>
              <p:cNvPr id="79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Обратные потоки мощности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0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Превышение генерации над нагрузкой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958242" y="1696691"/>
              <a:ext cx="3350007" cy="1106932"/>
              <a:chOff x="831014" y="3740226"/>
              <a:chExt cx="3350006" cy="971876"/>
            </a:xfrm>
          </p:grpSpPr>
          <p:sp>
            <p:nvSpPr>
              <p:cNvPr id="75" name="Text 12"/>
              <p:cNvSpPr/>
              <p:nvPr/>
            </p:nvSpPr>
            <p:spPr>
              <a:xfrm>
                <a:off x="831014" y="3740226"/>
                <a:ext cx="3350006" cy="300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Локальные изменения напряжения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Text 13"/>
              <p:cNvSpPr/>
              <p:nvPr/>
            </p:nvSpPr>
            <p:spPr>
              <a:xfrm>
                <a:off x="831014" y="4088453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Нестабильность ВИЭ вызывает колебания</a:t>
                </a:r>
                <a:endParaRPr lang="ru-RU" sz="12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5584418" y="3931578"/>
              <a:ext cx="3323436" cy="1180098"/>
              <a:chOff x="831014" y="3716130"/>
              <a:chExt cx="3323435" cy="1036113"/>
            </a:xfrm>
          </p:grpSpPr>
          <p:sp>
            <p:nvSpPr>
              <p:cNvPr id="88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Микросети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9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Локализованное регулирование, гибкость, проблемы при переключении режимов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5584416" y="2857633"/>
              <a:ext cx="3323437" cy="1124405"/>
              <a:chOff x="831014" y="3756999"/>
              <a:chExt cx="3323436" cy="987216"/>
            </a:xfrm>
          </p:grpSpPr>
          <p:sp>
            <p:nvSpPr>
              <p:cNvPr id="93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Новые технологии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4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1" i="0">
                    <a:solidFill>
                      <a:srgbClr val="80807C"/>
                    </a:solidFill>
                    <a:latin typeface="Arial"/>
                  </a:rPr>
                  <a:t> Регулирующие устройства, системы мониторинга, интеллектуальные инверторы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Google Shape;1533;p82"/>
          <p:cNvSpPr txBox="1">
            <a:spLocks noGrp="1"/>
          </p:cNvSpPr>
          <p:nvPr>
            <p:ph type="title"/>
          </p:nvPr>
        </p:nvSpPr>
        <p:spPr>
          <a:xfrm>
            <a:off x="211826" y="0"/>
            <a:ext cx="4732236" cy="133159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Влияние распределенной генерации и микросетей на регулирование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476" y="162732"/>
            <a:ext cx="2651842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77871" y="1335653"/>
            <a:ext cx="6968526" cy="58503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Группа 1"/>
          <p:cNvGrpSpPr/>
          <p:nvPr/>
        </p:nvGrpSpPr>
        <p:grpSpPr>
          <a:xfrm>
            <a:off x="645822" y="1559531"/>
            <a:ext cx="7949612" cy="3446810"/>
            <a:chOff x="958242" y="1696691"/>
            <a:chExt cx="7949612" cy="344681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58242" y="3963403"/>
              <a:ext cx="3323436" cy="1180098"/>
              <a:chOff x="831014" y="3716130"/>
              <a:chExt cx="3323435" cy="1036113"/>
            </a:xfrm>
          </p:grpSpPr>
          <p:sp>
            <p:nvSpPr>
              <p:cNvPr id="83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1D1D1B"/>
                    </a:solidFill>
                    <a:latin typeface="Arial Black"/>
                  </a:rPr>
                  <a:t>Суперконденсаторы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4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высокая скорость заряда-разряда для кратковременных пиков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958242" y="2857633"/>
              <a:ext cx="3323437" cy="1124405"/>
              <a:chOff x="831014" y="3756999"/>
              <a:chExt cx="3323436" cy="987216"/>
            </a:xfrm>
          </p:grpSpPr>
          <p:sp>
            <p:nvSpPr>
              <p:cNvPr id="79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1D1D1B"/>
                    </a:solidFill>
                    <a:latin typeface="Arial Black"/>
                  </a:rPr>
                  <a:t>АКБ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0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зрелое и доступное решение для автономного питания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958242" y="1696691"/>
              <a:ext cx="3350007" cy="1106932"/>
              <a:chOff x="831014" y="3740226"/>
              <a:chExt cx="3350006" cy="971876"/>
            </a:xfrm>
          </p:grpSpPr>
          <p:sp>
            <p:nvSpPr>
              <p:cNvPr id="75" name="Text 12"/>
              <p:cNvSpPr/>
              <p:nvPr/>
            </p:nvSpPr>
            <p:spPr>
              <a:xfrm>
                <a:off x="831014" y="3740226"/>
                <a:ext cx="3350006" cy="300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1D1D1B"/>
                    </a:solidFill>
                    <a:latin typeface="Arial Black"/>
                  </a:rPr>
                  <a:t>Накопители энергии обеспечивают стабильное напряжение у электроприемников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Text 13"/>
              <p:cNvSpPr/>
              <p:nvPr/>
            </p:nvSpPr>
            <p:spPr>
              <a:xfrm>
                <a:off x="831014" y="4088453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endParaRPr lang="ru-RU" sz="12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5584418" y="3931578"/>
              <a:ext cx="3323436" cy="1180098"/>
              <a:chOff x="831014" y="3716130"/>
              <a:chExt cx="3323435" cy="1036113"/>
            </a:xfrm>
          </p:grpSpPr>
          <p:sp>
            <p:nvSpPr>
              <p:cNvPr id="88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1D1D1B"/>
                    </a:solidFill>
                    <a:latin typeface="Arial Black"/>
                  </a:rPr>
                  <a:t>Интеллектуальные системы управления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9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оптимизация режимов работы накопителей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5584416" y="2857633"/>
              <a:ext cx="3323437" cy="1124405"/>
              <a:chOff x="831014" y="3756999"/>
              <a:chExt cx="3323436" cy="987216"/>
            </a:xfrm>
          </p:grpSpPr>
          <p:sp>
            <p:nvSpPr>
              <p:cNvPr id="93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1D1D1B"/>
                    </a:solidFill>
                    <a:latin typeface="Arial Black"/>
                  </a:rPr>
                  <a:t>Маховики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4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мощные устройства для компенсации резких скачков нагрузки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Google Shape;1533;p82"/>
          <p:cNvSpPr txBox="1">
            <a:spLocks noGrp="1"/>
          </p:cNvSpPr>
          <p:nvPr>
            <p:ph type="title"/>
          </p:nvPr>
        </p:nvSpPr>
        <p:spPr>
          <a:xfrm>
            <a:off x="211826" y="0"/>
            <a:ext cx="4732236" cy="133159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Роль накопителей энергии в стабилизации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033" y="162732"/>
            <a:ext cx="3004729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angle 6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/>
          </p:nvPr>
        </p:nvSpPr>
        <p:spPr>
          <a:xfrm>
            <a:off x="701107" y="1906891"/>
            <a:ext cx="7813785" cy="182341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400" b="0" i="0">
                <a:solidFill>
                  <a:srgbClr val="1D1D1B"/>
                </a:solidFill>
                <a:latin typeface="Arial Black"/>
              </a:rPr>
              <a:t>Экономическая эффективность внедрения систем регулирования напряжения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650" name="Google Shape;650;p64"/>
          <p:cNvSpPr txBox="1">
            <a:spLocks noGrp="1"/>
          </p:cNvSpPr>
          <p:nvPr>
            <p:ph type="title" idx="4294967295"/>
          </p:nvPr>
        </p:nvSpPr>
        <p:spPr>
          <a:xfrm>
            <a:off x="2532587" y="3455831"/>
            <a:ext cx="874713" cy="116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6E5EF"/>
              </a:solidFill>
              <a:latin typeface="DFMincho-SU" panose="02010609010101010101" pitchFamily="1" charset="-128"/>
              <a:ea typeface="DFMincho-SU" panose="02010609010101010101" pitchFamily="1" charset="-128"/>
            </a:endParaRPr>
          </a:p>
        </p:txBody>
      </p:sp>
      <p:cxnSp>
        <p:nvCxnSpPr>
          <p:cNvPr id="652" name="Google Shape;652;p64"/>
          <p:cNvCxnSpPr/>
          <p:nvPr/>
        </p:nvCxnSpPr>
        <p:spPr>
          <a:xfrm>
            <a:off x="730680" y="3730306"/>
            <a:ext cx="45081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3" name="Picture 65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22" cy="15061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8" y="1371296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284501" y="2225040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190284" y="814530"/>
            <a:ext cx="4732236" cy="138216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Проблема колебаний напряжения в электрических сетях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85" y="2508337"/>
            <a:ext cx="88244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Актуальность:</a:t>
            </a:r>
            <a:r>
              <a:rPr sz="1200" b="0" i="0">
                <a:solidFill>
                  <a:srgbClr val="80807C"/>
                </a:solidFill>
              </a:rPr>
              <a:t> Колебания напряжения влияют на надежность работы электроприемников.</a:t>
            </a:r>
          </a:p>
          <a:p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Негативные последствия:</a:t>
            </a:r>
          </a:p>
          <a:p>
            <a:r>
              <a:rPr sz="1200" b="0" i="0">
                <a:solidFill>
                  <a:srgbClr val="80807C"/>
                </a:solidFill>
              </a:rPr>
              <a:t>  - Снижение эффективности и срока службы оборудования.</a:t>
            </a:r>
          </a:p>
          <a:p>
            <a:r>
              <a:rPr sz="1200" b="0" i="0">
                <a:solidFill>
                  <a:srgbClr val="80807C"/>
                </a:solidFill>
              </a:rPr>
              <a:t>  - Ухудшение качества электроэнергии.</a:t>
            </a:r>
          </a:p>
          <a:p>
            <a:r>
              <a:rPr sz="1200" b="0" i="0">
                <a:solidFill>
                  <a:srgbClr val="80807C"/>
                </a:solidFill>
              </a:rPr>
              <a:t>  - Сбои в автоматизированных системах.</a:t>
            </a:r>
          </a:p>
          <a:p>
            <a:r>
              <a:rPr sz="1200" b="0" i="0">
                <a:solidFill>
                  <a:srgbClr val="80807C"/>
                </a:solidFill>
              </a:rPr>
              <a:t>  - Повышение риска аварий.</a:t>
            </a:r>
          </a:p>
          <a:p>
            <a:r>
              <a:rPr sz="1200" b="0" i="0">
                <a:solidFill>
                  <a:srgbClr val="80807C"/>
                </a:solidFill>
              </a:rPr>
              <a:t>  - Экономические потери из-за увеличенного потребления электроэнергии.</a:t>
            </a:r>
          </a:p>
          <a:p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Вывод:</a:t>
            </a:r>
            <a:r>
              <a:rPr sz="1200" b="0" i="0">
                <a:solidFill>
                  <a:srgbClr val="80807C"/>
                </a:solidFill>
              </a:rPr>
              <a:t> Необходимость разработки методов регулирования напряжения.</a:t>
            </a: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50" y="274412"/>
            <a:ext cx="3305097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3" name="Google Shape;2802;p107"/>
          <p:cNvCxnSpPr/>
          <p:nvPr/>
        </p:nvCxnSpPr>
        <p:spPr>
          <a:xfrm>
            <a:off x="318172" y="2346058"/>
            <a:ext cx="8182856" cy="1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533;p82"/>
          <p:cNvSpPr txBox="1">
            <a:spLocks noGrp="1"/>
          </p:cNvSpPr>
          <p:nvPr>
            <p:ph type="title"/>
          </p:nvPr>
        </p:nvSpPr>
        <p:spPr>
          <a:xfrm>
            <a:off x="289701" y="839320"/>
            <a:ext cx="3633074" cy="148181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sz="2000" b="0" i="0">
                <a:solidFill>
                  <a:srgbClr val="1D1D1B"/>
                </a:solidFill>
                <a:latin typeface="Arial Black"/>
              </a:rPr>
              <a:t>Эффективное регулирование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01" y="2354717"/>
            <a:ext cx="36330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000" b="0" i="0">
                <a:solidFill>
                  <a:srgbClr val="80807C"/>
                </a:solidFill>
              </a:rPr>
              <a:t>1. Ключевой фактор для снижения потерь электроэнергии.</a:t>
            </a:r>
          </a:p>
          <a:p>
            <a:r>
              <a:rPr sz="1000" b="0" i="0">
                <a:solidFill>
                  <a:srgbClr val="80807C"/>
                </a:solidFill>
              </a:rPr>
              <a:t>2. Потери пропорциональны квадрату тока.</a:t>
            </a:r>
          </a:p>
          <a:p>
            <a:r>
              <a:rPr sz="1000" b="0" i="0">
                <a:solidFill>
                  <a:srgbClr val="80807C"/>
                </a:solidFill>
              </a:rPr>
              <a:t>3. Поддержание напряжения в заданном диапазоне - экономический эффект.</a:t>
            </a:r>
          </a:p>
          <a:p>
            <a:r>
              <a:rPr sz="1000" b="0" i="0">
                <a:solidFill>
                  <a:srgbClr val="80807C"/>
                </a:solidFill>
              </a:rPr>
              <a:t>4. Методы оценки снижения потерь:</a:t>
            </a:r>
          </a:p>
          <a:p>
            <a:r>
              <a:rPr sz="1000" b="0" i="0">
                <a:solidFill>
                  <a:srgbClr val="80807C"/>
                </a:solidFill>
              </a:rPr>
              <a:t>   - Аналитическое моделирование</a:t>
            </a:r>
          </a:p>
          <a:p>
            <a:r>
              <a:rPr sz="1000" b="0" i="0">
                <a:solidFill>
                  <a:srgbClr val="80807C"/>
                </a:solidFill>
              </a:rPr>
              <a:t>   - Численное моделирование</a:t>
            </a:r>
          </a:p>
          <a:p>
            <a:r>
              <a:rPr sz="1000" b="0" i="0">
                <a:solidFill>
                  <a:srgbClr val="80807C"/>
                </a:solidFill>
              </a:rPr>
              <a:t>   - Экспериментальные исследования</a:t>
            </a:r>
          </a:p>
          <a:p>
            <a:r>
              <a:rPr sz="1000" b="0" i="0">
                <a:solidFill>
                  <a:srgbClr val="80807C"/>
                </a:solidFill>
              </a:rPr>
              <a:t>   - Статистический анализ</a:t>
            </a:r>
          </a:p>
          <a:p>
            <a:r>
              <a:rPr sz="1000" b="0" i="0">
                <a:solidFill>
                  <a:srgbClr val="80807C"/>
                </a:solidFill>
              </a:rPr>
              <a:t>5. Методы регулирования:</a:t>
            </a:r>
          </a:p>
          <a:p>
            <a:r>
              <a:rPr sz="1000" b="0" i="0">
                <a:solidFill>
                  <a:srgbClr val="80807C"/>
                </a:solidFill>
              </a:rPr>
              <a:t>   - РПН трансформаторов</a:t>
            </a:r>
          </a:p>
          <a:p>
            <a:r>
              <a:rPr sz="1000" b="0" i="0">
                <a:solidFill>
                  <a:srgbClr val="80807C"/>
                </a:solidFill>
              </a:rPr>
              <a:t>   - СКРМ</a:t>
            </a:r>
          </a:p>
          <a:p>
            <a:r>
              <a:rPr sz="1000" b="0" i="0">
                <a:solidFill>
                  <a:srgbClr val="80807C"/>
                </a:solidFill>
              </a:rPr>
              <a:t>   - АРН</a:t>
            </a:r>
          </a:p>
          <a:p>
            <a:r>
              <a:rPr sz="1000" b="0" i="0">
                <a:solidFill>
                  <a:srgbClr val="80807C"/>
                </a:solidFill>
              </a:rPr>
              <a:t>   - Распределённая генерация</a:t>
            </a:r>
          </a:p>
          <a:p>
            <a:r>
              <a:rPr sz="1000" b="0" i="0">
                <a:solidFill>
                  <a:srgbClr val="80807C"/>
                </a:solidFill>
              </a:rPr>
              <a:t>   - Оптимизация конфигурации сети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35" y="0"/>
            <a:ext cx="5084065" cy="5143500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5" y="684880"/>
            <a:ext cx="5084065" cy="3773738"/>
          </a:xfrm>
          <a:prstGeom prst="rect">
            <a:avLst/>
          </a:prstGeom>
          <a:ln w="9525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77871" y="1335653"/>
            <a:ext cx="6968526" cy="58503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77871" y="0"/>
            <a:ext cx="4866191" cy="133890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Экономический эффект от стабилизации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33" name="Google Shape;1534;p82"/>
          <p:cNvSpPr txBox="1">
            <a:spLocks/>
          </p:cNvSpPr>
          <p:nvPr/>
        </p:nvSpPr>
        <p:spPr>
          <a:xfrm>
            <a:off x="47034" y="1335653"/>
            <a:ext cx="5013818" cy="135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 algn="ctr"/>
            <a:r>
              <a:rPr sz="1400" b="0" i="0">
                <a:solidFill>
                  <a:srgbClr val="80807C"/>
                </a:solidFill>
              </a:rPr>
              <a:t>Поддержание напряжения в пределах ГОСТ 32144-2013:</a:t>
            </a:r>
            <a:endParaRPr lang="ru-RU" sz="1400" dirty="0">
              <a:solidFill>
                <a:srgbClr val="D6E5EF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22962" y="2720473"/>
            <a:ext cx="7949611" cy="2285868"/>
            <a:chOff x="958242" y="2720473"/>
            <a:chExt cx="7949611" cy="2285868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958242" y="3826243"/>
              <a:ext cx="3323436" cy="1180098"/>
              <a:chOff x="831014" y="3716130"/>
              <a:chExt cx="3323435" cy="1036113"/>
            </a:xfrm>
          </p:grpSpPr>
          <p:sp>
            <p:nvSpPr>
              <p:cNvPr id="83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300" b="0" i="0">
                    <a:solidFill>
                      <a:srgbClr val="1D1D1B"/>
                    </a:solidFill>
                    <a:latin typeface="Arial Black"/>
                  </a:rPr>
                  <a:t>Снижение затрат на замену оборудования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4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958242" y="2720473"/>
              <a:ext cx="3323437" cy="1124405"/>
              <a:chOff x="831014" y="3756999"/>
              <a:chExt cx="3323436" cy="987216"/>
            </a:xfrm>
          </p:grpSpPr>
          <p:sp>
            <p:nvSpPr>
              <p:cNvPr id="79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300" b="0" i="0">
                    <a:solidFill>
                      <a:srgbClr val="1D1D1B"/>
                    </a:solidFill>
                    <a:latin typeface="Arial Black"/>
                  </a:rPr>
                  <a:t>Увеличение срока службы электроприемников (ΔT)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  <a:ea typeface="Tomorrow" pitchFamily="34" charset="-122"/>
                  <a:cs typeface="Tomorrow" pitchFamily="34" charset="-120"/>
                </a:endParaRPr>
              </a:p>
            </p:txBody>
          </p:sp>
          <p:sp>
            <p:nvSpPr>
              <p:cNvPr id="80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endParaRPr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5584416" y="3826243"/>
              <a:ext cx="3323436" cy="1180098"/>
              <a:chOff x="831014" y="3716130"/>
              <a:chExt cx="3323435" cy="1036113"/>
            </a:xfrm>
          </p:grpSpPr>
          <p:sp>
            <p:nvSpPr>
              <p:cNvPr id="54" name="Text 12"/>
              <p:cNvSpPr/>
              <p:nvPr/>
            </p:nvSpPr>
            <p:spPr>
              <a:xfrm>
                <a:off x="831014" y="3716130"/>
                <a:ext cx="3323434" cy="372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300" b="0" i="0">
                    <a:solidFill>
                      <a:srgbClr val="1D1D1B"/>
                    </a:solidFill>
                    <a:latin typeface="Arial Black"/>
                  </a:rPr>
                  <a:t>Инвестиции в стабилизацию напряжения оправданы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5" name="Text 13"/>
              <p:cNvSpPr/>
              <p:nvPr/>
            </p:nvSpPr>
            <p:spPr>
              <a:xfrm>
                <a:off x="831014" y="4128594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5584416" y="2720473"/>
              <a:ext cx="3323437" cy="1124405"/>
              <a:chOff x="831014" y="3756999"/>
              <a:chExt cx="3323436" cy="987216"/>
            </a:xfrm>
          </p:grpSpPr>
          <p:sp>
            <p:nvSpPr>
              <p:cNvPr id="48" name="Text 12"/>
              <p:cNvSpPr/>
              <p:nvPr/>
            </p:nvSpPr>
            <p:spPr>
              <a:xfrm>
                <a:off x="831015" y="3756999"/>
                <a:ext cx="3323435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sz="1300" b="0" i="0">
                    <a:solidFill>
                      <a:srgbClr val="1D1D1B"/>
                    </a:solidFill>
                    <a:latin typeface="Arial Black"/>
                  </a:rPr>
                  <a:t>Пример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 13"/>
              <p:cNvSpPr/>
              <p:nvPr/>
            </p:nvSpPr>
            <p:spPr>
              <a:xfrm>
                <a:off x="831014" y="4120566"/>
                <a:ext cx="3323435" cy="62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экономия 125 000 рублей на 100 электродвигателях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17" y="681701"/>
            <a:ext cx="3936761" cy="1033298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8" y="1371296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284501" y="2225040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190284" y="814530"/>
            <a:ext cx="4732236" cy="138216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Влияние стабильности напряжения на производственное оборудование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85" y="2508337"/>
            <a:ext cx="88244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200" b="0" i="0">
                <a:solidFill>
                  <a:srgbClr val="80807C"/>
                </a:solidFill>
              </a:rPr>
              <a:t>• Критическая роль стабильного напряжения.</a:t>
            </a:r>
          </a:p>
          <a:p>
            <a:r>
              <a:rPr sz="1200" b="0" i="0">
                <a:solidFill>
                  <a:srgbClr val="80807C"/>
                </a:solidFill>
              </a:rPr>
              <a:t>• Колебания напряжения влияют на:</a:t>
            </a:r>
          </a:p>
          <a:p>
            <a:r>
              <a:rPr sz="1200" b="0" i="0">
                <a:solidFill>
                  <a:srgbClr val="80807C"/>
                </a:solidFill>
              </a:rPr>
              <a:t>  - Производительность (уменьшение крутящего момента).</a:t>
            </a:r>
          </a:p>
          <a:p>
            <a:r>
              <a:rPr sz="1200" b="0" i="0">
                <a:solidFill>
                  <a:srgbClr val="80807C"/>
                </a:solidFill>
              </a:rPr>
              <a:t>  - Срок службы оборудования (перегрев, износ).</a:t>
            </a:r>
          </a:p>
          <a:p>
            <a:r>
              <a:rPr sz="1200" b="0" i="0">
                <a:solidFill>
                  <a:srgbClr val="80807C"/>
                </a:solidFill>
              </a:rPr>
              <a:t>  - Точность работы (ошибки в САУ, погрешности измерений).</a:t>
            </a:r>
          </a:p>
          <a:p>
            <a:r>
              <a:rPr sz="1200" b="0" i="0">
                <a:solidFill>
                  <a:srgbClr val="80807C"/>
                </a:solidFill>
              </a:rPr>
              <a:t>• Необходимость анализа данных о колебаниях напряжения.</a:t>
            </a:r>
          </a:p>
          <a:p>
            <a:r>
              <a:rPr sz="1200" b="0" i="0">
                <a:solidFill>
                  <a:srgbClr val="80807C"/>
                </a:solidFill>
              </a:rPr>
              <a:t>• Методы статистического анализа для оценки влияния.</a:t>
            </a: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21" y="274412"/>
            <a:ext cx="3399955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8" y="1371296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284501" y="2225040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190284" y="814530"/>
            <a:ext cx="4732236" cy="138216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Влияние колебаний напряжения на электроприемники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85" y="2508337"/>
            <a:ext cx="88244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000" b="0" i="0" dirty="0">
                <a:solidFill>
                  <a:srgbClr val="80807C"/>
                </a:solidFill>
              </a:rPr>
              <a:t>• </a:t>
            </a:r>
            <a:r>
              <a:rPr sz="1000" b="0" i="0" dirty="0" err="1">
                <a:solidFill>
                  <a:srgbClr val="80807C"/>
                </a:solidFill>
              </a:rPr>
              <a:t>Негативное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воздействие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нестабильного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напряжения</a:t>
            </a:r>
            <a:r>
              <a:rPr sz="1000" b="0" i="0" dirty="0">
                <a:solidFill>
                  <a:srgbClr val="80807C"/>
                </a:solidFill>
              </a:rPr>
              <a:t>:</a:t>
            </a: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Снижение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производительности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Увеличение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потребления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энергии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Преждевременный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выход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из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строя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• </a:t>
            </a:r>
            <a:r>
              <a:rPr sz="1000" b="0" i="0" dirty="0" err="1">
                <a:solidFill>
                  <a:srgbClr val="80807C"/>
                </a:solidFill>
              </a:rPr>
              <a:t>Комплексный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подход</a:t>
            </a:r>
            <a:r>
              <a:rPr sz="1000" b="0" i="0" dirty="0">
                <a:solidFill>
                  <a:srgbClr val="80807C"/>
                </a:solidFill>
              </a:rPr>
              <a:t> к </a:t>
            </a:r>
            <a:r>
              <a:rPr sz="1000" b="0" i="0" dirty="0" err="1">
                <a:solidFill>
                  <a:srgbClr val="80807C"/>
                </a:solidFill>
              </a:rPr>
              <a:t>регулированию</a:t>
            </a:r>
            <a:r>
              <a:rPr sz="1000" b="0" i="0" dirty="0">
                <a:solidFill>
                  <a:srgbClr val="80807C"/>
                </a:solidFill>
              </a:rPr>
              <a:t>:</a:t>
            </a: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Трансформаторы</a:t>
            </a:r>
            <a:r>
              <a:rPr sz="1000" b="0" i="0" dirty="0">
                <a:solidFill>
                  <a:srgbClr val="80807C"/>
                </a:solidFill>
              </a:rPr>
              <a:t> с </a:t>
            </a:r>
            <a:r>
              <a:rPr sz="1000" b="0" i="0" dirty="0" err="1">
                <a:solidFill>
                  <a:srgbClr val="80807C"/>
                </a:solidFill>
              </a:rPr>
              <a:t>регулированием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под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нагрузкой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Стабилизаторы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напряжения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Источники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бесперебойного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питания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• </a:t>
            </a:r>
            <a:r>
              <a:rPr sz="1000" b="0" i="0" dirty="0" err="1">
                <a:solidFill>
                  <a:srgbClr val="80807C"/>
                </a:solidFill>
              </a:rPr>
              <a:t>Перспективы</a:t>
            </a:r>
            <a:r>
              <a:rPr sz="1000" b="0" i="0" dirty="0">
                <a:solidFill>
                  <a:srgbClr val="80807C"/>
                </a:solidFill>
              </a:rPr>
              <a:t>:</a:t>
            </a: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Интеллектуальные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технологии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Интеграция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возобновляемых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источников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• </a:t>
            </a:r>
            <a:r>
              <a:rPr sz="1000" b="0" i="0" dirty="0" err="1">
                <a:solidFill>
                  <a:srgbClr val="80807C"/>
                </a:solidFill>
              </a:rPr>
              <a:t>Экономическая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эффективность</a:t>
            </a:r>
            <a:r>
              <a:rPr sz="1000" b="0" i="0" dirty="0">
                <a:solidFill>
                  <a:srgbClr val="80807C"/>
                </a:solidFill>
              </a:rPr>
              <a:t>:</a:t>
            </a: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Снижение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потерь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электроэнергии</a:t>
            </a:r>
            <a:endParaRPr sz="1000" b="0" i="0" dirty="0">
              <a:solidFill>
                <a:srgbClr val="80807C"/>
              </a:solidFill>
            </a:endParaRPr>
          </a:p>
          <a:p>
            <a:r>
              <a:rPr sz="1000" b="0" i="0" dirty="0">
                <a:solidFill>
                  <a:srgbClr val="80807C"/>
                </a:solidFill>
              </a:rPr>
              <a:t>  - </a:t>
            </a:r>
            <a:r>
              <a:rPr sz="1000" b="0" i="0" dirty="0" err="1">
                <a:solidFill>
                  <a:srgbClr val="80807C"/>
                </a:solidFill>
              </a:rPr>
              <a:t>Увеличение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срока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службы</a:t>
            </a:r>
            <a:r>
              <a:rPr sz="1000" b="0" i="0" dirty="0">
                <a:solidFill>
                  <a:srgbClr val="80807C"/>
                </a:solidFill>
              </a:rPr>
              <a:t> </a:t>
            </a:r>
            <a:r>
              <a:rPr sz="1000" b="0" i="0" dirty="0" err="1">
                <a:solidFill>
                  <a:srgbClr val="80807C"/>
                </a:solidFill>
              </a:rPr>
              <a:t>оборудования</a:t>
            </a:r>
            <a:endParaRPr sz="1000" b="0" i="0" dirty="0">
              <a:solidFill>
                <a:srgbClr val="80807C"/>
              </a:solidFill>
            </a:endParaRPr>
          </a:p>
        </p:txBody>
      </p: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55" y="274412"/>
            <a:ext cx="2944886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4ED55-0426-9AE2-2480-EDABB0246393}"/>
              </a:ext>
            </a:extLst>
          </p:cNvPr>
          <p:cNvSpPr txBox="1"/>
          <p:nvPr/>
        </p:nvSpPr>
        <p:spPr>
          <a:xfrm>
            <a:off x="1916206" y="4700097"/>
            <a:ext cx="5862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Повный А. В. «Школа для электрика» -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https://electricalschool.info/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7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9" name="Google Shape;709;p65"/>
          <p:cNvSpPr txBox="1">
            <a:spLocks noGrp="1"/>
          </p:cNvSpPr>
          <p:nvPr>
            <p:ph type="title"/>
          </p:nvPr>
        </p:nvSpPr>
        <p:spPr>
          <a:xfrm>
            <a:off x="539496" y="26033"/>
            <a:ext cx="7884505" cy="12567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Методы регулирования напряжения у электроприемников</a:t>
            </a:r>
            <a:endParaRPr sz="2000" dirty="0">
              <a:latin typeface="Arial Black" panose="020B0A04020102020204" pitchFamily="34" charset="0"/>
            </a:endParaRPr>
          </a:p>
        </p:txBody>
      </p:sp>
      <p:cxnSp>
        <p:nvCxnSpPr>
          <p:cNvPr id="741" name="Google Shape;741;p65"/>
          <p:cNvCxnSpPr/>
          <p:nvPr/>
        </p:nvCxnSpPr>
        <p:spPr>
          <a:xfrm rot="10800000">
            <a:off x="737450" y="4612975"/>
            <a:ext cx="67530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539497" y="1219500"/>
            <a:ext cx="81802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Цель:</a:t>
            </a:r>
            <a:r>
              <a:rPr sz="1200" b="0" i="0">
                <a:solidFill>
                  <a:srgbClr val="80807C"/>
                </a:solidFill>
              </a:rPr>
              <a:t> Обеспечение надежной работы электроприемников при колебаниях напряжения.</a:t>
            </a:r>
          </a:p>
          <a:p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Задачи:</a:t>
            </a:r>
          </a:p>
          <a:p>
            <a:r>
              <a:rPr sz="1200" b="0" i="0">
                <a:solidFill>
                  <a:srgbClr val="80807C"/>
                </a:solidFill>
              </a:rPr>
              <a:t>  - Анализ существующих решений:</a:t>
            </a:r>
          </a:p>
          <a:p>
            <a:r>
              <a:rPr sz="1200" b="0" i="0">
                <a:solidFill>
                  <a:srgbClr val="80807C"/>
                </a:solidFill>
              </a:rPr>
              <a:t>    - Стабилизаторы (феррорезонансные, релейные, сервоприводные, электронные).</a:t>
            </a:r>
          </a:p>
          <a:p>
            <a:r>
              <a:rPr sz="1200" b="0" i="0">
                <a:solidFill>
                  <a:srgbClr val="80807C"/>
                </a:solidFill>
              </a:rPr>
              <a:t>    - Активные фильтры гармоник.</a:t>
            </a:r>
          </a:p>
          <a:p>
            <a:r>
              <a:rPr sz="1200" b="0" i="0">
                <a:solidFill>
                  <a:srgbClr val="80807C"/>
                </a:solidFill>
              </a:rPr>
              <a:t>    - Компенсация падения напряжения.</a:t>
            </a:r>
          </a:p>
          <a:p>
            <a:r>
              <a:rPr sz="1200" b="0" i="0">
                <a:solidFill>
                  <a:srgbClr val="80807C"/>
                </a:solidFill>
              </a:rPr>
              <a:t>  - Перспективы развития:</a:t>
            </a:r>
          </a:p>
          <a:p>
            <a:r>
              <a:rPr sz="1200" b="0" i="0">
                <a:solidFill>
                  <a:srgbClr val="80807C"/>
                </a:solidFill>
              </a:rPr>
              <a:t>    - Интеллектуальные системы с машинным обучением.</a:t>
            </a:r>
          </a:p>
          <a:p>
            <a:r>
              <a:rPr sz="1200" b="0" i="0">
                <a:solidFill>
                  <a:srgbClr val="80807C"/>
                </a:solidFill>
              </a:rPr>
              <a:t>    - Интеграция с возобновляемыми источниками.</a:t>
            </a:r>
          </a:p>
          <a:p>
            <a:r>
              <a:rPr sz="1200" b="0" i="0">
                <a:solidFill>
                  <a:srgbClr val="80807C"/>
                </a:solidFill>
              </a:rPr>
              <a:t>    - Компактные и экономичные устройства.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angle 6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/>
          </p:nvPr>
        </p:nvSpPr>
        <p:spPr>
          <a:xfrm>
            <a:off x="701107" y="1906891"/>
            <a:ext cx="7813785" cy="182341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400" b="0" i="0">
                <a:solidFill>
                  <a:srgbClr val="1D1D1B"/>
                </a:solidFill>
                <a:latin typeface="Arial Black"/>
              </a:rPr>
              <a:t>Влияние отклонений напряжения на электроприемники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650" name="Google Shape;650;p64"/>
          <p:cNvSpPr txBox="1">
            <a:spLocks noGrp="1"/>
          </p:cNvSpPr>
          <p:nvPr>
            <p:ph type="title" idx="4294967295"/>
          </p:nvPr>
        </p:nvSpPr>
        <p:spPr>
          <a:xfrm>
            <a:off x="2532587" y="3455831"/>
            <a:ext cx="874713" cy="116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6E5EF"/>
              </a:solidFill>
              <a:latin typeface="DFMincho-SU" panose="02010609010101010101" pitchFamily="1" charset="-128"/>
              <a:ea typeface="DFMincho-SU" panose="02010609010101010101" pitchFamily="1" charset="-128"/>
            </a:endParaRPr>
          </a:p>
        </p:txBody>
      </p:sp>
      <p:cxnSp>
        <p:nvCxnSpPr>
          <p:cNvPr id="652" name="Google Shape;652;p64"/>
          <p:cNvCxnSpPr/>
          <p:nvPr/>
        </p:nvCxnSpPr>
        <p:spPr>
          <a:xfrm>
            <a:off x="730680" y="3730306"/>
            <a:ext cx="45081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3" name="Picture 65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22" cy="15061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Google Shape;709;p65"/>
          <p:cNvSpPr txBox="1">
            <a:spLocks/>
          </p:cNvSpPr>
          <p:nvPr/>
        </p:nvSpPr>
        <p:spPr>
          <a:xfrm>
            <a:off x="539496" y="4088"/>
            <a:ext cx="8503920" cy="69539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sz="2000" b="0" i="0">
                <a:solidFill>
                  <a:srgbClr val="1D1D1B"/>
                </a:solidFill>
                <a:latin typeface="Arial Black"/>
              </a:rPr>
              <a:t>Влияние нестабильного напряжения на электроприемники</a:t>
            </a:r>
            <a:endParaRPr lang="ru-RU" sz="2000" dirty="0">
              <a:solidFill>
                <a:srgbClr val="D87AB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2" name="Google Shape;1535;p82"/>
          <p:cNvCxnSpPr/>
          <p:nvPr/>
        </p:nvCxnSpPr>
        <p:spPr>
          <a:xfrm>
            <a:off x="617373" y="703270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Группа 11"/>
          <p:cNvGrpSpPr/>
          <p:nvPr/>
        </p:nvGrpSpPr>
        <p:grpSpPr>
          <a:xfrm>
            <a:off x="174611" y="1115841"/>
            <a:ext cx="8818038" cy="3488893"/>
            <a:chOff x="155052" y="1106061"/>
            <a:chExt cx="8818038" cy="3488893"/>
          </a:xfrm>
        </p:grpSpPr>
        <p:cxnSp>
          <p:nvCxnSpPr>
            <p:cNvPr id="10" name="Прямая соединительная линия 9"/>
            <p:cNvCxnSpPr>
              <a:stCxn id="29" idx="2"/>
              <a:endCxn id="17" idx="0"/>
            </p:cNvCxnSpPr>
            <p:nvPr/>
          </p:nvCxnSpPr>
          <p:spPr>
            <a:xfrm>
              <a:off x="4628689" y="1905375"/>
              <a:ext cx="3048" cy="1654035"/>
            </a:xfrm>
            <a:prstGeom prst="line">
              <a:avLst/>
            </a:prstGeom>
            <a:ln w="28575">
              <a:solidFill>
                <a:srgbClr val="F0EA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155052" y="1106061"/>
              <a:ext cx="8818038" cy="3488893"/>
              <a:chOff x="100188" y="1398669"/>
              <a:chExt cx="8818038" cy="3488893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00188" y="1398669"/>
                <a:ext cx="8818038" cy="2501936"/>
                <a:chOff x="100188" y="926100"/>
                <a:chExt cx="8818038" cy="2501936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3609062" y="1241306"/>
                  <a:ext cx="1929526" cy="1559957"/>
                  <a:chOff x="6350318" y="1897142"/>
                  <a:chExt cx="1929526" cy="1559957"/>
                </a:xfrm>
              </p:grpSpPr>
              <p:sp>
                <p:nvSpPr>
                  <p:cNvPr id="28" name="Shape 2"/>
                  <p:cNvSpPr/>
                  <p:nvPr/>
                </p:nvSpPr>
                <p:spPr>
                  <a:xfrm>
                    <a:off x="6350318" y="2123956"/>
                    <a:ext cx="753189" cy="30480"/>
                  </a:xfrm>
                  <a:prstGeom prst="roundRect">
                    <a:avLst>
                      <a:gd name="adj" fmla="val 105908"/>
                    </a:avLst>
                  </a:prstGeom>
                  <a:solidFill>
                    <a:srgbClr val="F0EAE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29" name="Shape 3"/>
                  <p:cNvSpPr/>
                  <p:nvPr/>
                </p:nvSpPr>
                <p:spPr>
                  <a:xfrm>
                    <a:off x="7073027" y="1897142"/>
                    <a:ext cx="484108" cy="484108"/>
                  </a:xfrm>
                  <a:prstGeom prst="roundRect">
                    <a:avLst>
                      <a:gd name="adj" fmla="val 6668"/>
                    </a:avLst>
                  </a:prstGeom>
                  <a:solidFill>
                    <a:srgbClr val="F0EAE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30" name="Text 4"/>
                  <p:cNvSpPr/>
                  <p:nvPr/>
                </p:nvSpPr>
                <p:spPr>
                  <a:xfrm>
                    <a:off x="7259717" y="1987272"/>
                    <a:ext cx="110609" cy="3038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t"/>
                  <a:lstStyle/>
                  <a:p>
                    <a:pPr marL="0" indent="0" algn="ctr">
                      <a:lnSpc>
                        <a:spcPts val="2350"/>
                      </a:lnSpc>
                      <a:buNone/>
                    </a:pPr>
                    <a:r>
                      <a:rPr lang="en-US" sz="2350" dirty="0">
                        <a:solidFill>
                          <a:srgbClr val="80807C"/>
                        </a:solidFill>
                        <a:latin typeface="Lora" pitchFamily="34" charset="0"/>
                        <a:ea typeface="Lora" pitchFamily="34" charset="-122"/>
                        <a:cs typeface="Lora" pitchFamily="34" charset="-120"/>
                      </a:rPr>
                      <a:t>1</a:t>
                    </a:r>
                    <a:endParaRPr lang="en-US" sz="2350" dirty="0">
                      <a:solidFill>
                        <a:srgbClr val="D6E5EF"/>
                      </a:solidFill>
                    </a:endParaRPr>
                  </a:p>
                </p:txBody>
              </p:sp>
              <p:sp>
                <p:nvSpPr>
                  <p:cNvPr id="37" name="Shape 7"/>
                  <p:cNvSpPr/>
                  <p:nvPr/>
                </p:nvSpPr>
                <p:spPr>
                  <a:xfrm>
                    <a:off x="7526655" y="3199805"/>
                    <a:ext cx="753189" cy="30480"/>
                  </a:xfrm>
                  <a:prstGeom prst="roundRect">
                    <a:avLst>
                      <a:gd name="adj" fmla="val 105908"/>
                    </a:avLst>
                  </a:prstGeom>
                  <a:solidFill>
                    <a:srgbClr val="F0EAE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9" name="Shape 8"/>
                  <p:cNvSpPr/>
                  <p:nvPr/>
                </p:nvSpPr>
                <p:spPr>
                  <a:xfrm>
                    <a:off x="7073027" y="2972991"/>
                    <a:ext cx="484108" cy="484108"/>
                  </a:xfrm>
                  <a:prstGeom prst="roundRect">
                    <a:avLst>
                      <a:gd name="adj" fmla="val 6668"/>
                    </a:avLst>
                  </a:prstGeom>
                  <a:solidFill>
                    <a:srgbClr val="F0EAE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60" name="Text 9"/>
                  <p:cNvSpPr/>
                  <p:nvPr/>
                </p:nvSpPr>
                <p:spPr>
                  <a:xfrm>
                    <a:off x="7233463" y="3063121"/>
                    <a:ext cx="163116" cy="3038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t"/>
                  <a:lstStyle/>
                  <a:p>
                    <a:pPr marL="0" indent="0" algn="ctr">
                      <a:lnSpc>
                        <a:spcPts val="2350"/>
                      </a:lnSpc>
                      <a:buNone/>
                    </a:pPr>
                    <a:r>
                      <a:rPr lang="en-US" sz="2350" dirty="0">
                        <a:solidFill>
                          <a:srgbClr val="80807C"/>
                        </a:solidFill>
                        <a:latin typeface="Lora" pitchFamily="34" charset="0"/>
                        <a:ea typeface="Lora" pitchFamily="34" charset="-122"/>
                        <a:cs typeface="Lora" pitchFamily="34" charset="-120"/>
                      </a:rPr>
                      <a:t>2</a:t>
                    </a:r>
                    <a:endParaRPr lang="en-US" sz="2350" dirty="0">
                      <a:solidFill>
                        <a:srgbClr val="D6E5EF"/>
                      </a:solidFill>
                    </a:endParaRPr>
                  </a:p>
                </p:txBody>
              </p:sp>
            </p:grpSp>
            <p:sp>
              <p:nvSpPr>
                <p:cNvPr id="65" name="Text 12"/>
                <p:cNvSpPr/>
                <p:nvPr/>
              </p:nvSpPr>
              <p:spPr>
                <a:xfrm>
                  <a:off x="139116" y="926100"/>
                  <a:ext cx="3323436" cy="4240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indent="0" algn="r">
                    <a:buNone/>
                  </a:pPr>
                  <a:r>
                    <a:rPr sz="1300" b="0" i="0">
                      <a:solidFill>
                        <a:srgbClr val="1D1D1B"/>
                      </a:solidFill>
                      <a:latin typeface="Arial Black"/>
                    </a:rPr>
                    <a:t>Снижение эффективности работы</a:t>
                  </a:r>
                  <a:endParaRPr lang="en-US" dirty="0">
                    <a:solidFill>
                      <a:srgbClr val="D87AB0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66" name="Text 13"/>
                <p:cNvSpPr/>
                <p:nvPr/>
              </p:nvSpPr>
              <p:spPr>
                <a:xfrm>
                  <a:off x="100188" y="1550135"/>
                  <a:ext cx="3323436" cy="7103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/>
                <a:lstStyle/>
                <a:p>
                  <a:pPr marL="0" indent="0" algn="r">
                    <a:buNone/>
                  </a:pPr>
                  <a:r>
                    <a:rPr sz="1200" b="0" i="0">
                      <a:solidFill>
                        <a:srgbClr val="80807C"/>
                      </a:solidFill>
                      <a:latin typeface="Arial"/>
                    </a:rPr>
                    <a:t>Пониженное напряжение снижает крутящий момент и мощность.</a:t>
                  </a:r>
                  <a:endParaRPr lang="ru-RU" sz="1200" dirty="0">
                    <a:solidFill>
                      <a:srgbClr val="D6E5E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r"/>
                  <a:r>
                    <a:rPr sz="1200" b="0" i="0">
                      <a:solidFill>
                        <a:srgbClr val="80807C"/>
                      </a:solidFill>
                      <a:latin typeface="Arial"/>
                    </a:rPr>
                    <a:t>- Перенапряжение увеличивает потери энергии</a:t>
                  </a:r>
                </a:p>
              </p:txBody>
            </p:sp>
            <p:sp>
              <p:nvSpPr>
                <p:cNvPr id="67" name="Text 12"/>
                <p:cNvSpPr/>
                <p:nvPr/>
              </p:nvSpPr>
              <p:spPr>
                <a:xfrm>
                  <a:off x="5594790" y="2093686"/>
                  <a:ext cx="3323436" cy="4240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indent="0">
                    <a:buNone/>
                  </a:pPr>
                  <a:r>
                    <a:rPr sz="1300" b="0" i="0">
                      <a:solidFill>
                        <a:srgbClr val="1D1D1B"/>
                      </a:solidFill>
                      <a:latin typeface="Arial Black"/>
                    </a:rPr>
                    <a:t>Увеличение потребления энергии</a:t>
                  </a:r>
                  <a:endParaRPr lang="en-US" dirty="0">
                    <a:solidFill>
                      <a:srgbClr val="D87AB0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68" name="Text 13"/>
                <p:cNvSpPr/>
                <p:nvPr/>
              </p:nvSpPr>
              <p:spPr>
                <a:xfrm>
                  <a:off x="5555862" y="2717721"/>
                  <a:ext cx="3323436" cy="7103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/>
                <a:lstStyle/>
                <a:p>
                  <a:pPr marL="0" indent="0">
                    <a:buNone/>
                  </a:pPr>
                  <a:r>
                    <a:rPr sz="1200" b="0" i="0">
                      <a:solidFill>
                        <a:srgbClr val="80807C"/>
                      </a:solidFill>
                      <a:latin typeface="Arial"/>
                    </a:rPr>
                    <a:t>Пониженное напряжение требует большего тока.</a:t>
                  </a:r>
                  <a:endParaRPr lang="ru-RU" sz="1200" dirty="0">
                    <a:solidFill>
                      <a:srgbClr val="D6E5E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sz="1200" b="0" i="0">
                      <a:solidFill>
                        <a:srgbClr val="80807C"/>
                      </a:solidFill>
                      <a:latin typeface="Arial"/>
                    </a:rPr>
                    <a:t>- Перенапряжение может привести к избыточному потреблению</a:t>
                  </a:r>
                </a:p>
              </p:txBody>
            </p:sp>
          </p:grpSp>
          <p:sp>
            <p:nvSpPr>
              <p:cNvPr id="17" name="Shape 3"/>
              <p:cNvSpPr/>
              <p:nvPr/>
            </p:nvSpPr>
            <p:spPr>
              <a:xfrm>
                <a:off x="4334819" y="3852018"/>
                <a:ext cx="484108" cy="484108"/>
              </a:xfrm>
              <a:prstGeom prst="roundRect">
                <a:avLst>
                  <a:gd name="adj" fmla="val 6668"/>
                </a:avLst>
              </a:prstGeom>
              <a:solidFill>
                <a:srgbClr val="F0EAEA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" name="Text 4"/>
              <p:cNvSpPr/>
              <p:nvPr/>
            </p:nvSpPr>
            <p:spPr>
              <a:xfrm>
                <a:off x="4518461" y="3956025"/>
                <a:ext cx="110609" cy="303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t"/>
              <a:lstStyle/>
              <a:p>
                <a:pPr marL="0" indent="0" algn="ctr">
                  <a:lnSpc>
                    <a:spcPts val="2350"/>
                  </a:lnSpc>
                  <a:buNone/>
                </a:pPr>
                <a:r>
                  <a:rPr lang="ru-RU" sz="2350" dirty="0">
                    <a:solidFill>
                      <a:srgbClr val="80807C"/>
                    </a:solidFill>
                    <a:latin typeface="Lora" pitchFamily="34" charset="0"/>
                    <a:ea typeface="Lora" pitchFamily="34" charset="-122"/>
                    <a:cs typeface="Lora" pitchFamily="34" charset="-120"/>
                  </a:rPr>
                  <a:t>3</a:t>
                </a:r>
                <a:endParaRPr lang="en-US" sz="2350" dirty="0">
                  <a:solidFill>
                    <a:srgbClr val="D6E5EF"/>
                  </a:solidFill>
                </a:endParaRPr>
              </a:p>
            </p:txBody>
          </p:sp>
          <p:sp>
            <p:nvSpPr>
              <p:cNvPr id="19" name="Text 12"/>
              <p:cNvSpPr/>
              <p:nvPr/>
            </p:nvSpPr>
            <p:spPr>
              <a:xfrm>
                <a:off x="179648" y="3553212"/>
                <a:ext cx="3323436" cy="424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r">
                  <a:buNone/>
                </a:pPr>
                <a:r>
                  <a:rPr sz="1300" b="0" i="0">
                    <a:solidFill>
                      <a:srgbClr val="1D1D1B"/>
                    </a:solidFill>
                    <a:latin typeface="Arial Black"/>
                  </a:rPr>
                  <a:t>Сокращение срока службы оборудования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Text 13"/>
              <p:cNvSpPr/>
              <p:nvPr/>
            </p:nvSpPr>
            <p:spPr>
              <a:xfrm>
                <a:off x="140720" y="4177247"/>
                <a:ext cx="3323436" cy="710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 algn="r">
                  <a:buNone/>
                </a:pPr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Перегрев обмоток из-за повышенного тока.</a:t>
                </a:r>
                <a:endParaRPr lang="ru-RU" sz="12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sz="1200" b="0" i="0">
                    <a:solidFill>
                      <a:srgbClr val="80807C"/>
                    </a:solidFill>
                    <a:latin typeface="Arial"/>
                  </a:rPr>
                  <a:t>- Ускоренное старение изоляции и повреждение электроники</a:t>
                </a:r>
              </a:p>
            </p:txBody>
          </p:sp>
          <p:sp>
            <p:nvSpPr>
              <p:cNvPr id="21" name="Shape 2"/>
              <p:cNvSpPr/>
              <p:nvPr/>
            </p:nvSpPr>
            <p:spPr>
              <a:xfrm>
                <a:off x="3652748" y="4077469"/>
                <a:ext cx="753189" cy="30480"/>
              </a:xfrm>
              <a:prstGeom prst="roundRect">
                <a:avLst>
                  <a:gd name="adj" fmla="val 105908"/>
                </a:avLst>
              </a:prstGeom>
              <a:solidFill>
                <a:srgbClr val="F0EAEA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Пирог 20"/>
          <p:cNvSpPr/>
          <p:nvPr/>
        </p:nvSpPr>
        <p:spPr>
          <a:xfrm>
            <a:off x="617373" y="1088951"/>
            <a:ext cx="3657600" cy="36576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1D1D1B"/>
          </a:solidFill>
          <a:ln w="12700">
            <a:solidFill>
              <a:srgbClr val="80807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6" name="Google Shape;709;p65"/>
          <p:cNvSpPr txBox="1">
            <a:spLocks/>
          </p:cNvSpPr>
          <p:nvPr/>
        </p:nvSpPr>
        <p:spPr>
          <a:xfrm>
            <a:off x="539496" y="4088"/>
            <a:ext cx="8503920" cy="69539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sz="2000" b="0" i="0">
                <a:solidFill>
                  <a:srgbClr val="1D1D1B"/>
                </a:solidFill>
                <a:latin typeface="Arial Black"/>
              </a:rPr>
              <a:t>Влияние напряжения на электрические устройства</a:t>
            </a:r>
            <a:endParaRPr lang="ru-RU" sz="2000" dirty="0">
              <a:solidFill>
                <a:srgbClr val="D87AB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2" name="Google Shape;1535;p82"/>
          <p:cNvCxnSpPr/>
          <p:nvPr/>
        </p:nvCxnSpPr>
        <p:spPr>
          <a:xfrm>
            <a:off x="617373" y="703270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Пирог 47"/>
          <p:cNvSpPr/>
          <p:nvPr/>
        </p:nvSpPr>
        <p:spPr>
          <a:xfrm>
            <a:off x="1262222" y="2146473"/>
            <a:ext cx="2377437" cy="2377437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1D1D1B"/>
          </a:solidFill>
          <a:ln w="12700">
            <a:solidFill>
              <a:srgbClr val="80807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50" name="Прямоугольник 49"/>
          <p:cNvSpPr/>
          <p:nvPr/>
        </p:nvSpPr>
        <p:spPr>
          <a:xfrm>
            <a:off x="2454916" y="1088951"/>
            <a:ext cx="4929809" cy="3657600"/>
          </a:xfrm>
          <a:prstGeom prst="rect">
            <a:avLst/>
          </a:prstGeom>
          <a:solidFill>
            <a:srgbClr val="F0EAEA"/>
          </a:solidFill>
          <a:ln w="12700">
            <a:solidFill>
              <a:srgbClr val="808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450940" y="4519021"/>
            <a:ext cx="4933785" cy="7950"/>
          </a:xfrm>
          <a:prstGeom prst="line">
            <a:avLst/>
          </a:prstGeom>
          <a:ln w="12700">
            <a:solidFill>
              <a:srgbClr val="808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450940" y="4364036"/>
            <a:ext cx="4933785" cy="7950"/>
          </a:xfrm>
          <a:prstGeom prst="line">
            <a:avLst/>
          </a:prstGeom>
          <a:ln w="12700">
            <a:solidFill>
              <a:srgbClr val="808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450939" y="3270116"/>
            <a:ext cx="4933785" cy="7950"/>
          </a:xfrm>
          <a:prstGeom prst="line">
            <a:avLst/>
          </a:prstGeom>
          <a:ln w="12700">
            <a:solidFill>
              <a:srgbClr val="808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450938" y="2138522"/>
            <a:ext cx="4933785" cy="7950"/>
          </a:xfrm>
          <a:prstGeom prst="line">
            <a:avLst/>
          </a:prstGeom>
          <a:ln w="12700">
            <a:solidFill>
              <a:srgbClr val="808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55555" y="2541687"/>
            <a:ext cx="20019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sz="1400" b="0" i="0">
                <a:solidFill>
                  <a:srgbClr val="1D1D1B"/>
                </a:solidFill>
                <a:latin typeface="Arial Black"/>
              </a:rPr>
              <a:t>Осветительные приборы</a:t>
            </a:r>
            <a:endParaRPr lang="ru-RU" b="1" dirty="0">
              <a:solidFill>
                <a:srgbClr val="D87AB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50937" y="3660464"/>
            <a:ext cx="20066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sz="1400" b="0" i="0">
                <a:solidFill>
                  <a:srgbClr val="1D1D1B"/>
                </a:solidFill>
                <a:latin typeface="Arial Black"/>
              </a:rPr>
              <a:t>Электронные устройства</a:t>
            </a:r>
            <a:endParaRPr lang="ru-RU" b="1" dirty="0">
              <a:solidFill>
                <a:srgbClr val="D87AB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8460" y="1467541"/>
            <a:ext cx="197147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sz="1400" b="0" i="0">
                <a:solidFill>
                  <a:srgbClr val="1D1D1B"/>
                </a:solidFill>
                <a:latin typeface="Arial Black"/>
              </a:rPr>
              <a:t>Электродвигатели</a:t>
            </a:r>
            <a:endParaRPr lang="en-US" sz="1300" dirty="0">
              <a:solidFill>
                <a:srgbClr val="D87AB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7542" y="1490105"/>
            <a:ext cx="285809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1100" b="0" i="0">
                <a:solidFill>
                  <a:srgbClr val="80807C"/>
                </a:solidFill>
              </a:rPr>
              <a:t>Снижение напряжения = уменьшение крутящего момента.</a:t>
            </a:r>
            <a:endParaRPr lang="ru-RU" sz="1000" dirty="0">
              <a:solidFill>
                <a:srgbClr val="D6E5EF"/>
              </a:solidFill>
            </a:endParaRPr>
          </a:p>
          <a:p>
            <a:pPr algn="ctr"/>
            <a:r>
              <a:rPr sz="1100" b="0" i="0">
                <a:solidFill>
                  <a:srgbClr val="80807C"/>
                </a:solidFill>
              </a:rPr>
              <a:t>- Пониженное напряжение = увеличение тока и перегрев.</a:t>
            </a:r>
          </a:p>
          <a:p>
            <a:pPr algn="ctr"/>
            <a:r>
              <a:rPr sz="1100" b="0" i="0">
                <a:solidFill>
                  <a:srgbClr val="80807C"/>
                </a:solidFill>
              </a:rPr>
              <a:t>- Отклонения напряжения = увеличение потерь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542" y="2579021"/>
            <a:ext cx="285809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1100" b="0" i="0">
                <a:solidFill>
                  <a:srgbClr val="80807C"/>
                </a:solidFill>
              </a:rPr>
              <a:t>Снижение напряжения = уменьшение светового потока.</a:t>
            </a:r>
            <a:endParaRPr lang="ru-RU" sz="1000" dirty="0">
              <a:solidFill>
                <a:srgbClr val="D6E5EF"/>
              </a:solidFill>
            </a:endParaRPr>
          </a:p>
          <a:p>
            <a:pPr algn="ctr"/>
            <a:r>
              <a:rPr sz="1100" b="0" i="0">
                <a:solidFill>
                  <a:srgbClr val="80807C"/>
                </a:solidFill>
              </a:rPr>
              <a:t>- Повышенное напряжение = деградация ламп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7542" y="3672427"/>
            <a:ext cx="285809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1100" b="0" i="0">
                <a:solidFill>
                  <a:srgbClr val="80807C"/>
                </a:solidFill>
              </a:rPr>
              <a:t>Отклонения = сбои и потеря данных.</a:t>
            </a:r>
            <a:endParaRPr lang="ru-RU" sz="1000" dirty="0">
              <a:solidFill>
                <a:srgbClr val="D6E5EF"/>
              </a:solidFill>
            </a:endParaRPr>
          </a:p>
          <a:p>
            <a:pPr algn="ctr"/>
            <a:r>
              <a:rPr sz="1100" b="0" i="0">
                <a:solidFill>
                  <a:srgbClr val="80807C"/>
                </a:solidFill>
              </a:rPr>
              <a:t>- Перенапряжения = необратимые повреждения</a:t>
            </a:r>
          </a:p>
        </p:txBody>
      </p:sp>
      <p:sp>
        <p:nvSpPr>
          <p:cNvPr id="22" name="Пирог 21"/>
          <p:cNvSpPr/>
          <p:nvPr/>
        </p:nvSpPr>
        <p:spPr>
          <a:xfrm>
            <a:off x="1923292" y="3278066"/>
            <a:ext cx="1057335" cy="109791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1D1D1B"/>
          </a:solidFill>
          <a:ln w="12700">
            <a:solidFill>
              <a:srgbClr val="80807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046984" y="3560206"/>
            <a:ext cx="237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807C"/>
                </a:solidFill>
              </a:rPr>
              <a:t>3</a:t>
            </a:r>
            <a:endParaRPr lang="ru-RU" sz="2800" b="1" dirty="0">
              <a:solidFill>
                <a:srgbClr val="D6E5E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6984" y="2449353"/>
            <a:ext cx="237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807C"/>
                </a:solidFill>
              </a:rPr>
              <a:t>2</a:t>
            </a:r>
            <a:endParaRPr lang="ru-RU" sz="2800" b="1" dirty="0">
              <a:solidFill>
                <a:srgbClr val="D6E5E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1267" y="1351605"/>
            <a:ext cx="2377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807C"/>
                </a:solidFill>
              </a:rPr>
              <a:t>1</a:t>
            </a:r>
            <a:endParaRPr lang="ru-RU" sz="2800" b="1" dirty="0">
              <a:solidFill>
                <a:srgbClr val="D6E5E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7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9" name="Google Shape;709;p65"/>
          <p:cNvSpPr txBox="1">
            <a:spLocks noGrp="1"/>
          </p:cNvSpPr>
          <p:nvPr>
            <p:ph type="title"/>
          </p:nvPr>
        </p:nvSpPr>
        <p:spPr>
          <a:xfrm>
            <a:off x="539496" y="26033"/>
            <a:ext cx="7884505" cy="12567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ГОСТ 32144-2013: Допустимые отклонения напряжения</a:t>
            </a:r>
            <a:endParaRPr sz="2000" dirty="0">
              <a:latin typeface="Arial Black" panose="020B0A04020102020204" pitchFamily="34" charset="0"/>
            </a:endParaRPr>
          </a:p>
        </p:txBody>
      </p:sp>
      <p:cxnSp>
        <p:nvCxnSpPr>
          <p:cNvPr id="741" name="Google Shape;741;p65"/>
          <p:cNvCxnSpPr/>
          <p:nvPr/>
        </p:nvCxnSpPr>
        <p:spPr>
          <a:xfrm rot="10800000">
            <a:off x="737450" y="4612975"/>
            <a:ext cx="67530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539497" y="1219500"/>
            <a:ext cx="81802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685800">
              <a:buClrTx/>
              <a:buSzPts val="1800"/>
            </a:pPr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Нормально допустимые отклонения:</a:t>
            </a:r>
          </a:p>
          <a:p>
            <a:r>
              <a:rPr sz="1200" b="0" i="0">
                <a:solidFill>
                  <a:srgbClr val="80807C"/>
                </a:solidFill>
              </a:rPr>
              <a:t>  - 95% времени: ±10% от Unom</a:t>
            </a:r>
          </a:p>
          <a:p>
            <a:r>
              <a:rPr sz="1200" b="0" i="0">
                <a:solidFill>
                  <a:srgbClr val="80807C"/>
                </a:solidFill>
              </a:rPr>
              <a:t>  - Пример: Unom = 230 В → 207 В до 253 В</a:t>
            </a:r>
          </a:p>
          <a:p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Предельно допустимые отклонения:</a:t>
            </a:r>
          </a:p>
          <a:p>
            <a:r>
              <a:rPr sz="1200" b="0" i="0">
                <a:solidFill>
                  <a:srgbClr val="80807C"/>
                </a:solidFill>
              </a:rPr>
              <a:t>  - 100% времени: ±10% от Unom</a:t>
            </a:r>
          </a:p>
          <a:p>
            <a:r>
              <a:rPr sz="1200" b="0" i="0">
                <a:solidFill>
                  <a:srgbClr val="80807C"/>
                </a:solidFill>
              </a:rPr>
              <a:t>• </a:t>
            </a:r>
            <a:r>
              <a:rPr sz="1200" b="1" i="0">
                <a:solidFill>
                  <a:srgbClr val="80807C"/>
                </a:solidFill>
              </a:rPr>
              <a:t>Значение ГОСТ:</a:t>
            </a:r>
          </a:p>
          <a:p>
            <a:r>
              <a:rPr sz="1200" b="0" i="0">
                <a:solidFill>
                  <a:srgbClr val="80807C"/>
                </a:solidFill>
              </a:rPr>
              <a:t>  - Обеспечение надежности и безопасности оборудования</a:t>
            </a:r>
          </a:p>
          <a:p>
            <a:r>
              <a:rPr sz="1200" b="0" i="0">
                <a:solidFill>
                  <a:srgbClr val="80807C"/>
                </a:solidFill>
              </a:rPr>
              <a:t>  - Предотвращение аварий и сокращение срока службы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Rectangle 22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46" name="Google Shape;2246;p97"/>
          <p:cNvSpPr txBox="1">
            <a:spLocks noGrp="1"/>
          </p:cNvSpPr>
          <p:nvPr>
            <p:ph type="title"/>
          </p:nvPr>
        </p:nvSpPr>
        <p:spPr>
          <a:xfrm flipH="1">
            <a:off x="534010" y="1310640"/>
            <a:ext cx="7863230" cy="19524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>
                <a:solidFill>
                  <a:srgbClr val="1D1D1B"/>
                </a:solidFill>
                <a:latin typeface="Arial Black"/>
              </a:rPr>
              <a:t>Методы регулирования напряжения в электрических сетях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2248" name="Google Shape;2248;p97"/>
          <p:cNvSpPr txBox="1">
            <a:spLocks noGrp="1"/>
          </p:cNvSpPr>
          <p:nvPr>
            <p:ph type="title" idx="4294967295"/>
          </p:nvPr>
        </p:nvSpPr>
        <p:spPr>
          <a:xfrm>
            <a:off x="5875451" y="3319807"/>
            <a:ext cx="719137" cy="8413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6E5EF"/>
              </a:solidFill>
              <a:latin typeface="DFMincho-SU" panose="02010609010101010101" pitchFamily="1" charset="-128"/>
              <a:ea typeface="DFMincho-SU" panose="02010609010101010101" pitchFamily="1" charset="-128"/>
            </a:endParaRPr>
          </a:p>
        </p:txBody>
      </p:sp>
      <p:cxnSp>
        <p:nvCxnSpPr>
          <p:cNvPr id="2249" name="Google Shape;2249;p97"/>
          <p:cNvCxnSpPr/>
          <p:nvPr/>
        </p:nvCxnSpPr>
        <p:spPr>
          <a:xfrm>
            <a:off x="4063170" y="3237826"/>
            <a:ext cx="4343700" cy="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50" name="Picture 224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206" cy="1506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Rectangle 1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9" name="Google Shape;1535;p82"/>
          <p:cNvCxnSpPr/>
          <p:nvPr/>
        </p:nvCxnSpPr>
        <p:spPr>
          <a:xfrm flipV="1">
            <a:off x="7046397" y="868072"/>
            <a:ext cx="0" cy="8766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p82"/>
          <p:cNvCxnSpPr/>
          <p:nvPr/>
        </p:nvCxnSpPr>
        <p:spPr>
          <a:xfrm>
            <a:off x="279045" y="1371296"/>
            <a:ext cx="6767352" cy="22860"/>
          </a:xfrm>
          <a:prstGeom prst="straightConnector1">
            <a:avLst/>
          </a:prstGeom>
          <a:noFill/>
          <a:ln w="19050" cap="flat" cmpd="sng">
            <a:solidFill>
              <a:srgbClr val="80807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3" name="Google Shape;1533;p82"/>
          <p:cNvSpPr txBox="1">
            <a:spLocks noGrp="1"/>
          </p:cNvSpPr>
          <p:nvPr>
            <p:ph type="title"/>
          </p:nvPr>
        </p:nvSpPr>
        <p:spPr>
          <a:xfrm>
            <a:off x="211826" y="0"/>
            <a:ext cx="4732236" cy="134622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sz="2000" b="0" i="0">
                <a:solidFill>
                  <a:srgbClr val="1D1D1B"/>
                </a:solidFill>
                <a:latin typeface="Arial Black"/>
              </a:rPr>
              <a:t>Регулирование напряжения на подстанциях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46" name="Google Shape;1534;p82"/>
          <p:cNvSpPr txBox="1">
            <a:spLocks/>
          </p:cNvSpPr>
          <p:nvPr/>
        </p:nvSpPr>
        <p:spPr>
          <a:xfrm>
            <a:off x="47034" y="4145279"/>
            <a:ext cx="9028386" cy="96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 algn="ctr"/>
            <a:endParaRPr lang="ru-RU" sz="1400" dirty="0">
              <a:solidFill>
                <a:srgbClr val="D6E5EF"/>
              </a:solidFill>
            </a:endParaRPr>
          </a:p>
        </p:txBody>
      </p:sp>
      <p:sp>
        <p:nvSpPr>
          <p:cNvPr id="22" name="Google Shape;1534;p82"/>
          <p:cNvSpPr txBox="1">
            <a:spLocks/>
          </p:cNvSpPr>
          <p:nvPr/>
        </p:nvSpPr>
        <p:spPr>
          <a:xfrm>
            <a:off x="121920" y="1394916"/>
            <a:ext cx="4822142" cy="123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 algn="ctr"/>
            <a:endParaRPr lang="ru-RU" sz="1400" dirty="0">
              <a:solidFill>
                <a:srgbClr val="D6E5EF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57221" y="2602288"/>
            <a:ext cx="4084320" cy="1550257"/>
            <a:chOff x="4507887" y="2626762"/>
            <a:chExt cx="4084320" cy="1550257"/>
          </a:xfrm>
          <a:solidFill>
            <a:srgbClr val="444752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507887" y="2626762"/>
              <a:ext cx="4084320" cy="1550257"/>
            </a:xfrm>
            <a:prstGeom prst="roundRect">
              <a:avLst>
                <a:gd name="adj" fmla="val 10277"/>
              </a:avLst>
            </a:prstGeom>
            <a:solidFill>
              <a:srgbClr val="F0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4645966" y="2759607"/>
              <a:ext cx="3820667" cy="1227391"/>
              <a:chOff x="512452" y="3756999"/>
              <a:chExt cx="3820666" cy="1077637"/>
            </a:xfrm>
            <a:grpFill/>
          </p:grpSpPr>
          <p:sp>
            <p:nvSpPr>
              <p:cNvPr id="43" name="Text 12"/>
              <p:cNvSpPr/>
              <p:nvPr/>
            </p:nvSpPr>
            <p:spPr>
              <a:xfrm>
                <a:off x="831014" y="3756999"/>
                <a:ext cx="3502104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Трансформаторы с РПН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4" name="Text 13"/>
              <p:cNvSpPr/>
              <p:nvPr/>
            </p:nvSpPr>
            <p:spPr>
              <a:xfrm>
                <a:off x="512452" y="4120566"/>
                <a:ext cx="3641997" cy="714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100" b="0" i="0">
                    <a:solidFill>
                      <a:srgbClr val="80807C"/>
                    </a:solidFill>
                  </a:rPr>
                  <a:t>Автоматическое изменение коэффициента трансформации.</a:t>
                </a:r>
                <a:endParaRPr lang="en-US" sz="900" dirty="0">
                  <a:solidFill>
                    <a:srgbClr val="D6E5E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1100" b="0" i="0">
                    <a:solidFill>
                      <a:srgbClr val="80807C"/>
                    </a:solidFill>
                  </a:rPr>
                  <a:t>- Компенсация колебаний напряжения без прерывания электроснабжения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4716320" y="2595022"/>
            <a:ext cx="4084320" cy="1550257"/>
            <a:chOff x="4507887" y="2626762"/>
            <a:chExt cx="4084320" cy="1550257"/>
          </a:xfrm>
          <a:solidFill>
            <a:srgbClr val="444752"/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507887" y="2626762"/>
              <a:ext cx="4084320" cy="1550257"/>
            </a:xfrm>
            <a:prstGeom prst="roundRect">
              <a:avLst>
                <a:gd name="adj" fmla="val 10277"/>
              </a:avLst>
            </a:prstGeom>
            <a:solidFill>
              <a:srgbClr val="F0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4622647" y="2759609"/>
              <a:ext cx="3844746" cy="1234656"/>
              <a:chOff x="489133" y="3756999"/>
              <a:chExt cx="3844745" cy="1084015"/>
            </a:xfrm>
            <a:grpFill/>
          </p:grpSpPr>
          <p:sp>
            <p:nvSpPr>
              <p:cNvPr id="49" name="Text 12"/>
              <p:cNvSpPr/>
              <p:nvPr/>
            </p:nvSpPr>
            <p:spPr>
              <a:xfrm>
                <a:off x="831014" y="3756999"/>
                <a:ext cx="3502864" cy="267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r>
                  <a:rPr sz="1400" b="0" i="0">
                    <a:solidFill>
                      <a:srgbClr val="1D1D1B"/>
                    </a:solidFill>
                    <a:latin typeface="Arial Black"/>
                  </a:rPr>
                  <a:t>Компенсация реактивной мощности</a:t>
                </a:r>
                <a:endParaRPr lang="en-US" dirty="0">
                  <a:solidFill>
                    <a:srgbClr val="D87AB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Text 13"/>
              <p:cNvSpPr/>
              <p:nvPr/>
            </p:nvSpPr>
            <p:spPr>
              <a:xfrm>
                <a:off x="489133" y="4120566"/>
                <a:ext cx="3665316" cy="720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sz="1100" b="1" i="0">
                    <a:solidFill>
                      <a:srgbClr val="80807C"/>
                    </a:solidFill>
                  </a:rPr>
                  <a:t>Конденсаторные батареи:</a:t>
                </a:r>
                <a:r>
                  <a:rPr sz="1100" b="0" i="0">
                    <a:solidFill>
                      <a:srgbClr val="80807C"/>
                    </a:solidFill>
                  </a:rPr>
                  <a:t> Генерация реактивной мощности, повышение напряжения.</a:t>
                </a:r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sz="1100" b="0" i="0">
                    <a:solidFill>
                      <a:srgbClr val="80807C"/>
                    </a:solidFill>
                  </a:rPr>
                  <a:t>- </a:t>
                </a:r>
                <a:r>
                  <a:rPr sz="1100" b="1" i="0">
                    <a:solidFill>
                      <a:srgbClr val="80807C"/>
                    </a:solidFill>
                  </a:rPr>
                  <a:t>Синхронные компенсаторы:</a:t>
                </a:r>
                <a:r>
                  <a:rPr sz="1100" b="0" i="0">
                    <a:solidFill>
                      <a:srgbClr val="80807C"/>
                    </a:solidFill>
                  </a:rPr>
                  <a:t> Быстрое регулирование реактивной мощности для стабилизации напряжения</a:t>
                </a:r>
              </a:p>
            </p:txBody>
          </p:sp>
        </p:grpSp>
      </p:grpSp>
      <p:pic>
        <p:nvPicPr>
          <p:cNvPr id="1536" name="Picture 153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79" y="162732"/>
            <a:ext cx="3023636" cy="2071237"/>
          </a:xfrm>
          <a:prstGeom prst="rect">
            <a:avLst/>
          </a:prstGeom>
          <a:ln w="12700">
            <a:solidFill>
              <a:srgbClr val="80807C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FA7AD8"/>
      </a:lt1>
      <a:dk2>
        <a:srgbClr val="222A35"/>
      </a:dk2>
      <a:lt2>
        <a:srgbClr val="D6DCE4"/>
      </a:lt2>
      <a:accent1>
        <a:srgbClr val="75707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6152</TotalTime>
  <Words>1058</Words>
  <Application>Microsoft Office PowerPoint</Application>
  <PresentationFormat>Экран (16:9)</PresentationFormat>
  <Paragraphs>195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 Black</vt:lpstr>
      <vt:lpstr>Lora</vt:lpstr>
      <vt:lpstr>Roboto Condensed Light</vt:lpstr>
      <vt:lpstr>Arial</vt:lpstr>
      <vt:lpstr>Tomorrow</vt:lpstr>
      <vt:lpstr>Lato</vt:lpstr>
      <vt:lpstr>DFMincho-SU</vt:lpstr>
      <vt:lpstr>Тема Office</vt:lpstr>
      <vt:lpstr>Регулирование напряжения у электроприемников</vt:lpstr>
      <vt:lpstr>Проблема колебаний напряжения в электрических сетях</vt:lpstr>
      <vt:lpstr>Методы регулирования напряжения у электроприемников</vt:lpstr>
      <vt:lpstr>Влияние отклонений напряжения на электроприемники</vt:lpstr>
      <vt:lpstr>Презентация PowerPoint</vt:lpstr>
      <vt:lpstr>Презентация PowerPoint</vt:lpstr>
      <vt:lpstr>ГОСТ 32144-2013: Допустимые отклонения напряжения</vt:lpstr>
      <vt:lpstr>Методы регулирования напряжения в электрических сетях</vt:lpstr>
      <vt:lpstr>Регулирование напряжения на подстанциях</vt:lpstr>
      <vt:lpstr>Стабилизаторы напряжения: Классификация и применение</vt:lpstr>
      <vt:lpstr>Технологии и оборудование для регулирования напряжения</vt:lpstr>
      <vt:lpstr>Конструктивные особенности трансформаторов с РПН</vt:lpstr>
      <vt:lpstr>Электромеханические и электронные стабилизаторы</vt:lpstr>
      <vt:lpstr>Эффективное регулирование напряжения в энергосистемах</vt:lpstr>
      <vt:lpstr>Перспективы развития систем регулирования напряжения</vt:lpstr>
      <vt:lpstr>Интеллектуальные системы регулирования напряжения</vt:lpstr>
      <vt:lpstr>Влияние распределенной генерации и микросетей на регулирование напряжения</vt:lpstr>
      <vt:lpstr>Роль накопителей энергии в стабилизации напряжения</vt:lpstr>
      <vt:lpstr>Экономическая эффективность внедрения систем регулирования напряжения</vt:lpstr>
      <vt:lpstr>Эффективное регулирование напряжения</vt:lpstr>
      <vt:lpstr>Экономический эффект от стабилизации напряжения</vt:lpstr>
      <vt:lpstr>Влияние стабильности напряжения на производственное оборудование</vt:lpstr>
      <vt:lpstr>Влияние колебаний напряжения на электроприемники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напряжения у электроприемников </dc:title>
  <dc:creator>Ардрей Повный</dc:creator>
  <cp:keywords>Электроэнергетика</cp:keywords>
  <cp:lastModifiedBy>Ардрей Повный</cp:lastModifiedBy>
  <cp:revision>737</cp:revision>
  <dcterms:modified xsi:type="dcterms:W3CDTF">2025-04-02T17:41:26Z</dcterms:modified>
</cp:coreProperties>
</file>