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3" r:id="rId1"/>
  </p:sldMasterIdLst>
  <p:notesMasterIdLst>
    <p:notesMasterId r:id="rId29"/>
  </p:notesMasterIdLst>
  <p:sldIdLst>
    <p:sldId id="434" r:id="rId2"/>
    <p:sldId id="436" r:id="rId3"/>
    <p:sldId id="437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3" r:id="rId28"/>
  </p:sldIdLst>
  <p:sldSz cx="9144000" cy="5143500" type="screen16x9"/>
  <p:notesSz cx="6858000" cy="9144000"/>
  <p:embeddedFontLst>
    <p:embeddedFont>
      <p:font typeface="DFMincho-SU" panose="020B0604020202020204" charset="-128"/>
      <p:regular r:id="rId30"/>
    </p:embeddedFont>
    <p:embeddedFont>
      <p:font typeface="Arial Black" panose="020B0A04020102020204" pitchFamily="34" charset="0"/>
      <p:bold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Lora" pitchFamily="2" charset="-52"/>
      <p:regular r:id="rId36"/>
      <p:bold r:id="rId37"/>
      <p:italic r:id="rId38"/>
      <p:boldItalic r:id="rId39"/>
    </p:embeddedFont>
    <p:embeddedFont>
      <p:font typeface="Roboto Condensed Light" panose="02000000000000000000" pitchFamily="2" charset="0"/>
      <p:regular r:id="rId40"/>
      <p:italic r:id="rId41"/>
    </p:embeddedFont>
    <p:embeddedFont>
      <p:font typeface="Tomorrow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70"/>
    <a:srgbClr val="000000"/>
    <a:srgbClr val="D6E5EF"/>
    <a:srgbClr val="FFFFFF"/>
    <a:srgbClr val="444752"/>
    <a:srgbClr val="FF99CC"/>
    <a:srgbClr val="D87AB0"/>
    <a:srgbClr val="252833"/>
    <a:srgbClr val="BD98FB"/>
    <a:srgbClr val="FB8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8CBAD-5A46-40A9-9D71-84F31FE886C7}">
  <a:tblStyle styleId="{D258CBAD-5A46-40A9-9D71-84F31FE886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6" autoAdjust="0"/>
    <p:restoredTop sz="94095" autoAdjust="0"/>
  </p:normalViewPr>
  <p:slideViewPr>
    <p:cSldViewPr snapToGrid="0">
      <p:cViewPr varScale="1">
        <p:scale>
          <a:sx n="142" d="100"/>
          <a:sy n="142" d="100"/>
        </p:scale>
        <p:origin x="34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19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90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 flipH="1">
            <a:off x="41517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 flipH="1">
            <a:off x="39966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1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4191862" y="1745250"/>
            <a:ext cx="31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4191862" y="2420700"/>
            <a:ext cx="3151500" cy="11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8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844950" y="1835525"/>
            <a:ext cx="49194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1844950" y="2682250"/>
            <a:ext cx="49662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29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715100" y="1549000"/>
            <a:ext cx="4587600" cy="19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2" name="Google Shape;172;p26"/>
          <p:cNvSpPr txBox="1">
            <a:spLocks noGrp="1"/>
          </p:cNvSpPr>
          <p:nvPr>
            <p:ph type="subTitle" idx="1"/>
          </p:nvPr>
        </p:nvSpPr>
        <p:spPr>
          <a:xfrm>
            <a:off x="715100" y="3634200"/>
            <a:ext cx="4587600" cy="9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53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20000" y="1207475"/>
            <a:ext cx="5475900" cy="26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4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ato"/>
              <a:buNone/>
              <a:defRPr sz="1600" strike="noStrike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Poppins"/>
                <a:sym typeface="Poppi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84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3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D87AB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84471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24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ctrTitle"/>
          </p:nvPr>
        </p:nvSpPr>
        <p:spPr>
          <a:xfrm>
            <a:off x="504749" y="2053786"/>
            <a:ext cx="8141817" cy="22003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3600" b="0" i="0" dirty="0">
                <a:solidFill>
                  <a:srgbClr val="7068F4"/>
                </a:solidFill>
                <a:latin typeface="Arial Black"/>
              </a:rPr>
              <a:t>Станки с </a:t>
            </a:r>
            <a:r>
              <a:rPr sz="3600" b="0" i="0" dirty="0" err="1">
                <a:solidFill>
                  <a:srgbClr val="7068F4"/>
                </a:solidFill>
                <a:latin typeface="Arial Black"/>
              </a:rPr>
              <a:t>числовым</a:t>
            </a:r>
            <a:r>
              <a:rPr sz="3600" b="0" i="0" dirty="0">
                <a:solidFill>
                  <a:srgbClr val="7068F4"/>
                </a:solidFill>
                <a:latin typeface="Arial Black"/>
              </a:rPr>
              <a:t> </a:t>
            </a:r>
            <a:r>
              <a:rPr sz="3600" b="0" i="0" dirty="0" err="1">
                <a:solidFill>
                  <a:srgbClr val="7068F4"/>
                </a:solidFill>
                <a:latin typeface="Arial Black"/>
              </a:rPr>
              <a:t>программным</a:t>
            </a:r>
            <a:r>
              <a:rPr sz="3600" b="0" i="0" dirty="0">
                <a:solidFill>
                  <a:srgbClr val="7068F4"/>
                </a:solidFill>
                <a:latin typeface="Arial Black"/>
              </a:rPr>
              <a:t> </a:t>
            </a:r>
            <a:r>
              <a:rPr sz="3600" b="0" i="0" dirty="0" err="1">
                <a:solidFill>
                  <a:srgbClr val="7068F4"/>
                </a:solidFill>
                <a:latin typeface="Arial Black"/>
              </a:rPr>
              <a:t>управлением</a:t>
            </a:r>
            <a:r>
              <a:rPr sz="3600" b="0" i="0" dirty="0">
                <a:solidFill>
                  <a:srgbClr val="7068F4"/>
                </a:solidFill>
                <a:latin typeface="Arial Black"/>
              </a:rPr>
              <a:t> (ЧПУ) в </a:t>
            </a:r>
            <a:r>
              <a:rPr sz="3600" b="0" i="0" dirty="0" err="1">
                <a:solidFill>
                  <a:srgbClr val="7068F4"/>
                </a:solidFill>
                <a:latin typeface="Arial Black"/>
              </a:rPr>
              <a:t>современном</a:t>
            </a:r>
            <a:r>
              <a:rPr sz="3600" b="0" i="0" dirty="0">
                <a:solidFill>
                  <a:srgbClr val="7068F4"/>
                </a:solidFill>
                <a:latin typeface="Arial Black"/>
              </a:rPr>
              <a:t> </a:t>
            </a:r>
            <a:r>
              <a:rPr sz="3600" b="0" i="0" dirty="0" err="1">
                <a:solidFill>
                  <a:srgbClr val="7068F4"/>
                </a:solidFill>
                <a:latin typeface="Arial Black"/>
              </a:rPr>
              <a:t>производстве</a:t>
            </a:r>
            <a:endParaRPr lang="ru-RU" sz="3600" dirty="0">
              <a:latin typeface="Arial Black" panose="020B0A04020102020204" pitchFamily="34" charset="0"/>
              <a:cs typeface="Amatic SC" panose="020B0604020202020204" charset="-79"/>
            </a:endParaRPr>
          </a:p>
        </p:txBody>
      </p:sp>
      <p:cxnSp>
        <p:nvCxnSpPr>
          <p:cNvPr id="437" name="Google Shape;437;p58"/>
          <p:cNvCxnSpPr/>
          <p:nvPr/>
        </p:nvCxnSpPr>
        <p:spPr>
          <a:xfrm>
            <a:off x="585216" y="4433010"/>
            <a:ext cx="5620634" cy="8237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8" name="Picture 437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F2FEE-7D2A-503D-7085-941AA1D2C5B6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Повный А. В. «Школа для электрика» </a:t>
            </a:r>
            <a:r>
              <a:rPr lang="ru-RU" dirty="0">
                <a:solidFill>
                  <a:srgbClr val="FFFFFF"/>
                </a:solidFill>
              </a:rPr>
              <a:t>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79045" y="1371296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-21312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Недостатки внедрения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513805" y="2233973"/>
            <a:ext cx="8379419" cy="2312789"/>
            <a:chOff x="24971" y="2194951"/>
            <a:chExt cx="8379419" cy="2312789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4574553" y="2936273"/>
              <a:ext cx="3829837" cy="1180103"/>
              <a:chOff x="4763532" y="2978870"/>
              <a:chExt cx="3829836" cy="1036115"/>
            </a:xfrm>
          </p:grpSpPr>
          <p:sp>
            <p:nvSpPr>
              <p:cNvPr id="86" name="Shape 10"/>
              <p:cNvSpPr/>
              <p:nvPr/>
            </p:nvSpPr>
            <p:spPr>
              <a:xfrm>
                <a:off x="4763532" y="2978870"/>
                <a:ext cx="438507" cy="438506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7" name="Text 11"/>
              <p:cNvSpPr/>
              <p:nvPr/>
            </p:nvSpPr>
            <p:spPr>
              <a:xfrm>
                <a:off x="4885095" y="3077550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272525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3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88" name="Text 12"/>
              <p:cNvSpPr/>
              <p:nvPr/>
            </p:nvSpPr>
            <p:spPr>
              <a:xfrm>
                <a:off x="5269933" y="297887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Сложность программирования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5269933" y="3391337"/>
                <a:ext cx="3323435" cy="6236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272525"/>
                    </a:solidFill>
                    <a:latin typeface="Arial"/>
                  </a:rPr>
                  <a:t>требует глубоких знаний и тщательной проверки для предотвращения ошибок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Группа 75"/>
            <p:cNvGrpSpPr/>
            <p:nvPr/>
          </p:nvGrpSpPr>
          <p:grpSpPr>
            <a:xfrm>
              <a:off x="24971" y="3336785"/>
              <a:ext cx="3829838" cy="1170955"/>
              <a:chOff x="213951" y="4342249"/>
              <a:chExt cx="3829837" cy="1028086"/>
            </a:xfrm>
          </p:grpSpPr>
          <p:sp>
            <p:nvSpPr>
              <p:cNvPr id="82" name="Shape 10"/>
              <p:cNvSpPr/>
              <p:nvPr/>
            </p:nvSpPr>
            <p:spPr>
              <a:xfrm>
                <a:off x="213951" y="434224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3" name="Text 11"/>
              <p:cNvSpPr/>
              <p:nvPr/>
            </p:nvSpPr>
            <p:spPr>
              <a:xfrm>
                <a:off x="335514" y="444734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272525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84" name="Text 12"/>
              <p:cNvSpPr/>
              <p:nvPr/>
            </p:nvSpPr>
            <p:spPr>
              <a:xfrm>
                <a:off x="720353" y="438311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Необходимость высококвалифицированного персонала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5" name="Text 13"/>
              <p:cNvSpPr/>
              <p:nvPr/>
            </p:nvSpPr>
            <p:spPr>
              <a:xfrm>
                <a:off x="720352" y="474668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272525"/>
                    </a:solidFill>
                    <a:latin typeface="Arial"/>
                  </a:rPr>
                  <a:t>операторы и программисты должны обладать специализированными знаниями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Группа 76"/>
            <p:cNvGrpSpPr/>
            <p:nvPr/>
          </p:nvGrpSpPr>
          <p:grpSpPr>
            <a:xfrm>
              <a:off x="24971" y="2194951"/>
              <a:ext cx="3856408" cy="1134379"/>
              <a:chOff x="213951" y="4342249"/>
              <a:chExt cx="3856407" cy="995973"/>
            </a:xfrm>
          </p:grpSpPr>
          <p:sp>
            <p:nvSpPr>
              <p:cNvPr id="78" name="Shape 10"/>
              <p:cNvSpPr/>
              <p:nvPr/>
            </p:nvSpPr>
            <p:spPr>
              <a:xfrm>
                <a:off x="213951" y="434224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9" name="Text 11"/>
              <p:cNvSpPr/>
              <p:nvPr/>
            </p:nvSpPr>
            <p:spPr>
              <a:xfrm>
                <a:off x="335514" y="4447346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272525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80" name="Text 12"/>
              <p:cNvSpPr/>
              <p:nvPr/>
            </p:nvSpPr>
            <p:spPr>
              <a:xfrm>
                <a:off x="720352" y="436634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Высокая стоимость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1" name="Text 13"/>
              <p:cNvSpPr/>
              <p:nvPr/>
            </p:nvSpPr>
            <p:spPr>
              <a:xfrm>
                <a:off x="720352" y="471457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272525"/>
                    </a:solidFill>
                    <a:latin typeface="Arial"/>
                  </a:rPr>
                  <a:t>значительные затраты на оборудование, установку и обслуживание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7068F4"/>
                </a:solidFill>
                <a:latin typeface="Arial Black"/>
              </a:rPr>
              <a:t>Классификация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7068F4"/>
                </a:solidFill>
                <a:latin typeface="Arial Black"/>
              </a:rPr>
              <a:t>Классификация станков с ЧПУ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" name="Группа 7"/>
          <p:cNvGrpSpPr/>
          <p:nvPr/>
        </p:nvGrpSpPr>
        <p:grpSpPr>
          <a:xfrm>
            <a:off x="213186" y="848774"/>
            <a:ext cx="5450592" cy="3762895"/>
            <a:chOff x="213186" y="830486"/>
            <a:chExt cx="5450592" cy="376289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13186" y="830486"/>
              <a:ext cx="5450592" cy="3278787"/>
              <a:chOff x="225378" y="1096117"/>
              <a:chExt cx="5450592" cy="3278787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225378" y="1096117"/>
                <a:ext cx="5438400" cy="3278787"/>
                <a:chOff x="155052" y="1388725"/>
                <a:chExt cx="5438400" cy="3278787"/>
              </a:xfrm>
            </p:grpSpPr>
            <p:cxnSp>
              <p:nvCxnSpPr>
                <p:cNvPr id="10" name="Прямая соединительная линия 9"/>
                <p:cNvCxnSpPr>
                  <a:stCxn id="29" idx="2"/>
                  <a:endCxn id="32" idx="0"/>
                </p:cNvCxnSpPr>
                <p:nvPr/>
              </p:nvCxnSpPr>
              <p:spPr>
                <a:xfrm>
                  <a:off x="4635387" y="2044921"/>
                  <a:ext cx="0" cy="2622591"/>
                </a:xfrm>
                <a:prstGeom prst="line">
                  <a:avLst/>
                </a:prstGeom>
                <a:ln w="28575">
                  <a:solidFill>
                    <a:srgbClr val="F7F8F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Группа 5"/>
                <p:cNvGrpSpPr/>
                <p:nvPr/>
              </p:nvGrpSpPr>
              <p:grpSpPr>
                <a:xfrm>
                  <a:off x="155052" y="1388725"/>
                  <a:ext cx="5438400" cy="2208331"/>
                  <a:chOff x="100188" y="1681333"/>
                  <a:chExt cx="5438400" cy="2208331"/>
                </a:xfrm>
              </p:grpSpPr>
              <p:grpSp>
                <p:nvGrpSpPr>
                  <p:cNvPr id="3" name="Группа 2"/>
                  <p:cNvGrpSpPr/>
                  <p:nvPr/>
                </p:nvGrpSpPr>
                <p:grpSpPr>
                  <a:xfrm>
                    <a:off x="100188" y="1681333"/>
                    <a:ext cx="5438400" cy="1416381"/>
                    <a:chOff x="100188" y="1208764"/>
                    <a:chExt cx="5438400" cy="1416381"/>
                  </a:xfrm>
                </p:grpSpPr>
                <p:grpSp>
                  <p:nvGrpSpPr>
                    <p:cNvPr id="2" name="Группа 1"/>
                    <p:cNvGrpSpPr/>
                    <p:nvPr/>
                  </p:nvGrpSpPr>
                  <p:grpSpPr>
                    <a:xfrm>
                      <a:off x="3609062" y="1380852"/>
                      <a:ext cx="1929526" cy="1244293"/>
                      <a:chOff x="6350318" y="2036688"/>
                      <a:chExt cx="1929526" cy="1244293"/>
                    </a:xfrm>
                  </p:grpSpPr>
                  <p:sp>
                    <p:nvSpPr>
                      <p:cNvPr id="28" name="Shape 2"/>
                      <p:cNvSpPr/>
                      <p:nvPr/>
                    </p:nvSpPr>
                    <p:spPr>
                      <a:xfrm>
                        <a:off x="6350318" y="2303257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29" name="Shape 3"/>
                      <p:cNvSpPr/>
                      <p:nvPr/>
                    </p:nvSpPr>
                    <p:spPr>
                      <a:xfrm>
                        <a:off x="7079725" y="2036688"/>
                        <a:ext cx="484108" cy="484108"/>
                      </a:xfrm>
                      <a:prstGeom prst="roundRect">
                        <a:avLst>
                          <a:gd name="adj" fmla="val 666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30" name="Text 4"/>
                      <p:cNvSpPr/>
                      <p:nvPr/>
                    </p:nvSpPr>
                    <p:spPr>
                      <a:xfrm>
                        <a:off x="7253688" y="2132967"/>
                        <a:ext cx="110609" cy="30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 anchor="t"/>
                      <a:lstStyle/>
                      <a:p>
                        <a:pPr marL="0" indent="0" algn="ctr">
                          <a:lnSpc>
                            <a:spcPts val="2350"/>
                          </a:lnSpc>
                          <a:buNone/>
                        </a:pPr>
                        <a:r>
                          <a:rPr lang="en-US" sz="2350" dirty="0">
                            <a:solidFill>
                              <a:srgbClr val="272525"/>
                            </a:solidFill>
                            <a:latin typeface="Lora" pitchFamily="34" charset="0"/>
                            <a:ea typeface="Lora" pitchFamily="34" charset="-122"/>
                            <a:cs typeface="Lora" pitchFamily="34" charset="-120"/>
                          </a:rPr>
                          <a:t>1</a:t>
                        </a:r>
                        <a:endParaRPr lang="en-US" sz="2350" dirty="0">
                          <a:solidFill>
                            <a:srgbClr val="D6E5EF"/>
                          </a:solidFill>
                        </a:endParaRPr>
                      </a:p>
                    </p:txBody>
                  </p:sp>
                  <p:sp>
                    <p:nvSpPr>
                      <p:cNvPr id="37" name="Shape 7"/>
                      <p:cNvSpPr/>
                      <p:nvPr/>
                    </p:nvSpPr>
                    <p:spPr>
                      <a:xfrm>
                        <a:off x="7526655" y="3023687"/>
                        <a:ext cx="753189" cy="30480"/>
                      </a:xfrm>
                      <a:prstGeom prst="roundRect">
                        <a:avLst>
                          <a:gd name="adj" fmla="val 10590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59" name="Shape 8"/>
                      <p:cNvSpPr/>
                      <p:nvPr/>
                    </p:nvSpPr>
                    <p:spPr>
                      <a:xfrm>
                        <a:off x="7085520" y="2796873"/>
                        <a:ext cx="484108" cy="484108"/>
                      </a:xfrm>
                      <a:prstGeom prst="roundRect">
                        <a:avLst>
                          <a:gd name="adj" fmla="val 6668"/>
                        </a:avLst>
                      </a:prstGeom>
                      <a:solidFill>
                        <a:srgbClr val="F7F8FA"/>
                      </a:solid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endParaRPr/>
                      </a:p>
                    </p:txBody>
                  </p:sp>
                  <p:sp>
                    <p:nvSpPr>
                      <p:cNvPr id="60" name="Text 9"/>
                      <p:cNvSpPr/>
                      <p:nvPr/>
                    </p:nvSpPr>
                    <p:spPr>
                      <a:xfrm>
                        <a:off x="7245715" y="2915281"/>
                        <a:ext cx="163116" cy="303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 anchor="t"/>
                      <a:lstStyle/>
                      <a:p>
                        <a:pPr marL="0" indent="0" algn="ctr">
                          <a:lnSpc>
                            <a:spcPts val="2350"/>
                          </a:lnSpc>
                          <a:buNone/>
                        </a:pPr>
                        <a:r>
                          <a:rPr lang="en-US" sz="2350" dirty="0">
                            <a:solidFill>
                              <a:srgbClr val="272525"/>
                            </a:solidFill>
                            <a:latin typeface="Lora" pitchFamily="34" charset="0"/>
                            <a:ea typeface="Lora" pitchFamily="34" charset="-122"/>
                            <a:cs typeface="Lora" pitchFamily="34" charset="-120"/>
                          </a:rPr>
                          <a:t>2</a:t>
                        </a:r>
                        <a:endParaRPr lang="en-US" sz="2350" dirty="0">
                          <a:solidFill>
                            <a:srgbClr val="D6E5EF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5" name="Text 12"/>
                    <p:cNvSpPr/>
                    <p:nvPr/>
                  </p:nvSpPr>
                  <p:spPr>
                    <a:xfrm>
                      <a:off x="139116" y="1208764"/>
                      <a:ext cx="3323436" cy="4240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ctr">
                      <a:noAutofit/>
                    </a:bodyPr>
                    <a:lstStyle/>
                    <a:p>
                      <a:pPr marL="0" indent="0" algn="r">
                        <a:buNone/>
                      </a:pPr>
                      <a:r>
                        <a:rPr sz="1400" b="0" i="0">
                          <a:solidFill>
                            <a:srgbClr val="7068F4"/>
                          </a:solidFill>
                          <a:latin typeface="Arial Black"/>
                        </a:rPr>
                        <a:t>Токарные</a:t>
                      </a:r>
                      <a:endParaRPr lang="en-US" sz="1200" dirty="0">
                        <a:solidFill>
                          <a:srgbClr val="D87AB0"/>
                        </a:solidFill>
                        <a:latin typeface="Arial Black" panose="020B0A04020102020204" pitchFamily="34" charset="0"/>
                      </a:endParaRPr>
                    </a:p>
                  </p:txBody>
                </p:sp>
                <p:sp>
                  <p:nvSpPr>
                    <p:cNvPr id="66" name="Text 13"/>
                    <p:cNvSpPr/>
                    <p:nvPr/>
                  </p:nvSpPr>
                  <p:spPr>
                    <a:xfrm>
                      <a:off x="100188" y="1689681"/>
                      <a:ext cx="3323436" cy="710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0" tIns="0" rIns="0" bIns="0" rtlCol="0" anchor="t"/>
                    <a:lstStyle/>
                    <a:p>
                      <a:pPr marL="0" indent="0" algn="r">
                        <a:buNone/>
                      </a:pPr>
                      <a:r>
                        <a:rPr sz="1200" b="1" i="0">
                          <a:solidFill>
                            <a:srgbClr val="272525"/>
                          </a:solidFill>
                          <a:latin typeface="Arial"/>
                        </a:rPr>
                        <a:t> Обработка деталей вращения</a:t>
                      </a:r>
                      <a:endParaRPr lang="ru-RU" sz="1200" dirty="0">
                        <a:solidFill>
                          <a:srgbClr val="D6E5E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7" name="Shape 3"/>
                  <p:cNvSpPr/>
                  <p:nvPr/>
                </p:nvSpPr>
                <p:spPr>
                  <a:xfrm>
                    <a:off x="4343963" y="3405556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8" name="Text 4"/>
                  <p:cNvSpPr/>
                  <p:nvPr/>
                </p:nvSpPr>
                <p:spPr>
                  <a:xfrm>
                    <a:off x="4529825" y="3510225"/>
                    <a:ext cx="110609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  <p:sp>
                <p:nvSpPr>
                  <p:cNvPr id="21" name="Shape 2"/>
                  <p:cNvSpPr/>
                  <p:nvPr/>
                </p:nvSpPr>
                <p:spPr>
                  <a:xfrm>
                    <a:off x="3652748" y="3631007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</p:grpSp>
          <p:sp>
            <p:nvSpPr>
              <p:cNvPr id="24" name="Shape 7"/>
              <p:cNvSpPr/>
              <p:nvPr/>
            </p:nvSpPr>
            <p:spPr>
              <a:xfrm>
                <a:off x="4922781" y="3815357"/>
                <a:ext cx="753189" cy="30480"/>
              </a:xfrm>
              <a:prstGeom prst="roundRect">
                <a:avLst>
                  <a:gd name="adj" fmla="val 10590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" name="Shape 8"/>
              <p:cNvSpPr/>
              <p:nvPr/>
            </p:nvSpPr>
            <p:spPr>
              <a:xfrm>
                <a:off x="4469153" y="3588543"/>
                <a:ext cx="484108" cy="484108"/>
              </a:xfrm>
              <a:prstGeom prst="roundRect">
                <a:avLst>
                  <a:gd name="adj" fmla="val 6668"/>
                </a:avLst>
              </a:prstGeom>
              <a:solidFill>
                <a:srgbClr val="F7F8FA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" name="Text 9"/>
              <p:cNvSpPr/>
              <p:nvPr/>
            </p:nvSpPr>
            <p:spPr>
              <a:xfrm>
                <a:off x="4626601" y="3678011"/>
                <a:ext cx="163116" cy="3038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50"/>
                  </a:lnSpc>
                  <a:buNone/>
                </a:pPr>
                <a:r>
                  <a:rPr lang="ru-RU" sz="2350" dirty="0">
                    <a:solidFill>
                      <a:srgbClr val="272525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4</a:t>
                </a:r>
                <a:endParaRPr lang="en-US" sz="2350" dirty="0">
                  <a:solidFill>
                    <a:srgbClr val="D6E5EF"/>
                  </a:solidFill>
                </a:endParaRPr>
              </a:p>
            </p:txBody>
          </p:sp>
        </p:grpSp>
        <p:sp>
          <p:nvSpPr>
            <p:cNvPr id="32" name="Shape 3"/>
            <p:cNvSpPr/>
            <p:nvPr/>
          </p:nvSpPr>
          <p:spPr>
            <a:xfrm>
              <a:off x="4451467" y="4109273"/>
              <a:ext cx="484108" cy="484108"/>
            </a:xfrm>
            <a:prstGeom prst="roundRect">
              <a:avLst>
                <a:gd name="adj" fmla="val 6668"/>
              </a:avLst>
            </a:prstGeom>
            <a:solidFill>
              <a:srgbClr val="F7F8FA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" name="Text 4"/>
            <p:cNvSpPr/>
            <p:nvPr/>
          </p:nvSpPr>
          <p:spPr>
            <a:xfrm>
              <a:off x="4637329" y="4198040"/>
              <a:ext cx="110609" cy="303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50"/>
                </a:lnSpc>
                <a:buNone/>
              </a:pPr>
              <a:r>
                <a:rPr lang="ru-RU" sz="2350" dirty="0">
                  <a:solidFill>
                    <a:srgbClr val="272525"/>
                  </a:solidFill>
                  <a:latin typeface="Lora" pitchFamily="34" charset="0"/>
                  <a:ea typeface="Lora" pitchFamily="34" charset="-122"/>
                  <a:cs typeface="Lora" pitchFamily="34" charset="-120"/>
                </a:rPr>
                <a:t>5</a:t>
              </a:r>
              <a:endParaRPr lang="en-US" sz="2350" dirty="0">
                <a:solidFill>
                  <a:srgbClr val="D6E5EF"/>
                </a:solidFill>
              </a:endParaRPr>
            </a:p>
          </p:txBody>
        </p:sp>
        <p:sp>
          <p:nvSpPr>
            <p:cNvPr id="38" name="Shape 2"/>
            <p:cNvSpPr/>
            <p:nvPr/>
          </p:nvSpPr>
          <p:spPr>
            <a:xfrm>
              <a:off x="3753554" y="4334724"/>
              <a:ext cx="753189" cy="30480"/>
            </a:xfrm>
            <a:prstGeom prst="roundRect">
              <a:avLst>
                <a:gd name="adj" fmla="val 105908"/>
              </a:avLst>
            </a:prstGeom>
            <a:solidFill>
              <a:srgbClr val="F7F8FA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9" name="Text 12"/>
          <p:cNvSpPr/>
          <p:nvPr/>
        </p:nvSpPr>
        <p:spPr>
          <a:xfrm>
            <a:off x="5788329" y="1539598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Фрезерные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 13"/>
          <p:cNvSpPr/>
          <p:nvPr/>
        </p:nvSpPr>
        <p:spPr>
          <a:xfrm>
            <a:off x="5749401" y="2020515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Обработка плоских и объемных поверхностей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12"/>
          <p:cNvSpPr/>
          <p:nvPr/>
        </p:nvSpPr>
        <p:spPr>
          <a:xfrm>
            <a:off x="252114" y="2348011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 algn="r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Сверлильные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Text 13"/>
          <p:cNvSpPr/>
          <p:nvPr/>
        </p:nvSpPr>
        <p:spPr>
          <a:xfrm>
            <a:off x="213186" y="282892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Выполнение отверстий с высокой точностью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12"/>
          <p:cNvSpPr/>
          <p:nvPr/>
        </p:nvSpPr>
        <p:spPr>
          <a:xfrm>
            <a:off x="5791822" y="3161780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Шлифовальные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Text 13"/>
          <p:cNvSpPr/>
          <p:nvPr/>
        </p:nvSpPr>
        <p:spPr>
          <a:xfrm>
            <a:off x="5752894" y="3642697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Финишная обработка для точности размеров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12"/>
          <p:cNvSpPr/>
          <p:nvPr/>
        </p:nvSpPr>
        <p:spPr>
          <a:xfrm>
            <a:off x="291042" y="3855991"/>
            <a:ext cx="3323436" cy="4240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 algn="r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Электроэрозионные</a:t>
            </a:r>
            <a:endParaRPr lang="en-US" sz="12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Text 13"/>
          <p:cNvSpPr/>
          <p:nvPr/>
        </p:nvSpPr>
        <p:spPr>
          <a:xfrm>
            <a:off x="252114" y="433690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Удаление материала электрическими разрядами</a:t>
            </a:r>
            <a:endParaRPr lang="ru-RU" sz="12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3" name="Группа 112"/>
          <p:cNvGrpSpPr/>
          <p:nvPr/>
        </p:nvGrpSpPr>
        <p:grpSpPr>
          <a:xfrm>
            <a:off x="4748956" y="2504313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F7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5" name="Группа 114"/>
            <p:cNvGrpSpPr/>
            <p:nvPr/>
          </p:nvGrpSpPr>
          <p:grpSpPr>
            <a:xfrm>
              <a:off x="4964528" y="2759608"/>
              <a:ext cx="3514121" cy="1124405"/>
              <a:chOff x="831014" y="3756999"/>
              <a:chExt cx="3514120" cy="987216"/>
            </a:xfrm>
            <a:grpFill/>
          </p:grpSpPr>
          <p:sp>
            <p:nvSpPr>
              <p:cNvPr id="116" name="Text 12"/>
              <p:cNvSpPr/>
              <p:nvPr/>
            </p:nvSpPr>
            <p:spPr>
              <a:xfrm>
                <a:off x="831015" y="3756999"/>
                <a:ext cx="3514119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Станки с автоматическим управлением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1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Полная автоматизация.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Автоматическая загрузка/выгрузка и смена инструмента.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Минимальное участие оператора.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Ориентированы на крупносерийное производство</a:t>
                </a:r>
              </a:p>
            </p:txBody>
          </p:sp>
        </p:grpSp>
      </p:grp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79045" y="1371296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5353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Типы станков по управлению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97558" y="1602220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F7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66" name="Text 12"/>
              <p:cNvSpPr/>
              <p:nvPr/>
            </p:nvSpPr>
            <p:spPr>
              <a:xfrm>
                <a:off x="831014" y="3756999"/>
                <a:ext cx="3505658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Станки с ручным управлением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Переход от ручного к ЧПУ.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Ручная установка заготовки и инструмента.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Корректировка параметров обработки вручную.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Используются для единичного и мелкосерийного производства</a:t>
                </a:r>
              </a:p>
            </p:txBody>
          </p:sp>
        </p:grpSp>
      </p:grpSp>
      <p:grpSp>
        <p:nvGrpSpPr>
          <p:cNvPr id="123" name="Группа 122"/>
          <p:cNvGrpSpPr/>
          <p:nvPr/>
        </p:nvGrpSpPr>
        <p:grpSpPr>
          <a:xfrm>
            <a:off x="397558" y="3421646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F7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126" name="Text 12"/>
              <p:cNvSpPr/>
              <p:nvPr/>
            </p:nvSpPr>
            <p:spPr>
              <a:xfrm>
                <a:off x="831015" y="3756999"/>
                <a:ext cx="3505657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7068F4"/>
                    </a:solidFill>
                    <a:latin typeface="Arial Black"/>
                  </a:rPr>
                  <a:t>Станки с полуавтоматическим управлением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2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Частичная автоматизация.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Ручная загрузка заготовок.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Оператор контролирует процесс в реальном времени.</a:t>
                </a:r>
              </a:p>
              <a:p>
                <a:r>
                  <a:rPr sz="800" b="0" i="0">
                    <a:solidFill>
                      <a:srgbClr val="272525"/>
                    </a:solidFill>
                    <a:latin typeface="Arial"/>
                  </a:rPr>
                  <a:t>- Применяются в серийном производстве</a:t>
                </a: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424" y="162732"/>
            <a:ext cx="3071947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4-х осевые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Добавление оси вращения, обработка с нескольких сторон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3D (3-х осевые)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Распространенные фрезерные и гравировальные станки, обрабатывают сложные формы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2D (2-х осевые)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Простые токарные станки, ограничены простыми контурами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Многоосевые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Для очень сложной геометрии, высокая производительность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5-ти осевые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Максимальная гибкость, сложные компоненты, высокие требования к квалификации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Классификация станков с ЧПУ по количеству осей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66" y="162732"/>
            <a:ext cx="2369462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7068F4"/>
                </a:solidFill>
                <a:latin typeface="Arial Black"/>
              </a:rPr>
              <a:t>Применение станков с ЧПУ в различных отраслях промышленности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Роль станков с ЧПУ в машиностроении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• Ключевые технологии для:</a:t>
            </a:r>
          </a:p>
          <a:p>
            <a:r>
              <a:rPr sz="1200" b="0" i="0">
                <a:solidFill>
                  <a:srgbClr val="272525"/>
                </a:solidFill>
              </a:rPr>
              <a:t>  - Автомобильной промышленности:</a:t>
            </a:r>
          </a:p>
          <a:p>
            <a:r>
              <a:rPr sz="1200" b="0" i="0">
                <a:solidFill>
                  <a:srgbClr val="272525"/>
                </a:solidFill>
              </a:rPr>
              <a:t>    - Высокоточные детали двигателей и трансмиссий</a:t>
            </a:r>
          </a:p>
          <a:p>
            <a:r>
              <a:rPr sz="1200" b="0" i="0">
                <a:solidFill>
                  <a:srgbClr val="272525"/>
                </a:solidFill>
              </a:rPr>
              <a:t>    - Элементы кузова и интерьера</a:t>
            </a:r>
          </a:p>
          <a:p>
            <a:r>
              <a:rPr sz="1200" b="0" i="0">
                <a:solidFill>
                  <a:srgbClr val="272525"/>
                </a:solidFill>
              </a:rPr>
              <a:t>  - Авиационной промышленности:</a:t>
            </a:r>
          </a:p>
          <a:p>
            <a:r>
              <a:rPr sz="1200" b="0" i="0">
                <a:solidFill>
                  <a:srgbClr val="272525"/>
                </a:solidFill>
              </a:rPr>
              <a:t>    - Детали двигателей и конструктивные элементы</a:t>
            </a:r>
          </a:p>
          <a:p>
            <a:r>
              <a:rPr sz="1200" b="0" i="0">
                <a:solidFill>
                  <a:srgbClr val="272525"/>
                </a:solidFill>
              </a:rPr>
              <a:t>  - Станкостроения:</a:t>
            </a:r>
          </a:p>
          <a:p>
            <a:r>
              <a:rPr sz="1200" b="0" i="0">
                <a:solidFill>
                  <a:srgbClr val="272525"/>
                </a:solidFill>
              </a:rPr>
              <a:t>    - Прецизионные детали станков и режущий инструмент</a:t>
            </a:r>
          </a:p>
          <a:p>
            <a:r>
              <a:rPr sz="1200" b="0" i="0">
                <a:solidFill>
                  <a:srgbClr val="272525"/>
                </a:solidFill>
              </a:rPr>
              <a:t>• Обеспечивают производительность и гибкость.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3" y="27441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27657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Преимущества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69" name="Google Shape;1534;p82"/>
          <p:cNvSpPr txBox="1">
            <a:spLocks/>
          </p:cNvSpPr>
          <p:nvPr/>
        </p:nvSpPr>
        <p:spPr>
          <a:xfrm>
            <a:off x="4726727" y="2389100"/>
            <a:ext cx="4322276" cy="2655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r>
              <a:rPr sz="1400" b="0" i="0">
                <a:solidFill>
                  <a:srgbClr val="272525"/>
                </a:solidFill>
              </a:rPr>
              <a:t>Использование ЧПУ-станков повышает качество, автоматизирует процессы и снижает себестоимость.</a:t>
            </a:r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951596" y="1447811"/>
            <a:ext cx="3728135" cy="3602753"/>
            <a:chOff x="5298536" y="1533659"/>
            <a:chExt cx="3728135" cy="3602753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98536" y="1543992"/>
              <a:ext cx="316826" cy="3405797"/>
              <a:chOff x="5297129" y="1735378"/>
              <a:chExt cx="316826" cy="3405797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97129" y="2345502"/>
                <a:ext cx="316826" cy="363935"/>
                <a:chOff x="324611" y="3293427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97129" y="1735378"/>
                <a:ext cx="316826" cy="363935"/>
                <a:chOff x="324611" y="3293427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97129" y="2955626"/>
                <a:ext cx="316826" cy="363935"/>
                <a:chOff x="324611" y="3293427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5297129" y="3565750"/>
                <a:ext cx="316826" cy="363935"/>
                <a:chOff x="324611" y="3293427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5297129" y="4171495"/>
                <a:ext cx="316826" cy="363935"/>
                <a:chOff x="324611" y="3293427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5297129" y="4777240"/>
                <a:ext cx="316826" cy="363935"/>
                <a:chOff x="324611" y="3293427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324611" y="3293427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446233" y="3359375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703235" y="1533659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Точность и повторяемость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критически важны для прецизионных деталей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703235" y="213218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Изготовление корпусных деталей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герметичность и прочность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703235" y="273549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Производство элементов оптических систем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высокоточное фрезерование и шлифование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5703235" y="335310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Создание микромеханических компонентов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миниатюрные детали для датчиков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5703235" y="395186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Обработка материалов с особыми свойствами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стабильность размеров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5703235" y="4565571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1" i="0">
                  <a:solidFill>
                    <a:srgbClr val="272525"/>
                  </a:solidFill>
                  <a:latin typeface="Arial"/>
                </a:rPr>
                <a:t>Формирование сложных поверхностей</a:t>
              </a:r>
              <a:r>
                <a:rPr sz="1100" b="0" i="0">
                  <a:solidFill>
                    <a:srgbClr val="272525"/>
                  </a:solidFill>
                  <a:latin typeface="Arial"/>
                </a:rPr>
                <a:t>: 5-осевые станки для уникальных форм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2" y="16273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7068F4"/>
                </a:solidFill>
                <a:latin typeface="Arial Black"/>
              </a:rPr>
              <a:t>Роль ЧПУ в медицинской промышленности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Скругленный прямоугольник 20"/>
          <p:cNvSpPr/>
          <p:nvPr/>
        </p:nvSpPr>
        <p:spPr>
          <a:xfrm>
            <a:off x="666141" y="1249703"/>
            <a:ext cx="6044184" cy="900059"/>
          </a:xfrm>
          <a:prstGeom prst="roundRect">
            <a:avLst/>
          </a:prstGeom>
          <a:solidFill>
            <a:srgbClr val="F7F8FA"/>
          </a:solidFill>
          <a:ln w="19050">
            <a:solidFill>
              <a:srgbClr val="27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17373" y="1487699"/>
            <a:ext cx="6044184" cy="3163092"/>
            <a:chOff x="2117718" y="1249033"/>
            <a:chExt cx="6044184" cy="316309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117718" y="2778969"/>
              <a:ext cx="6044184" cy="900059"/>
            </a:xfrm>
            <a:prstGeom prst="round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370252" y="1249033"/>
              <a:ext cx="5658180" cy="1390664"/>
              <a:chOff x="2370252" y="776464"/>
              <a:chExt cx="5658180" cy="1390664"/>
            </a:xfrm>
          </p:grpSpPr>
          <p:sp>
            <p:nvSpPr>
              <p:cNvPr id="65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Имплантаты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6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Точная обработка биосовместимых материалов.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Высокая точность и сложность геометрии.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Персонализированные решения на основе КТ и МРТ.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Контроль качества через 3D-сканирование</a:t>
                </a: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2359488" y="3021461"/>
              <a:ext cx="5658180" cy="1390664"/>
              <a:chOff x="2370252" y="776464"/>
              <a:chExt cx="5658180" cy="1390664"/>
            </a:xfrm>
          </p:grpSpPr>
          <p:sp>
            <p:nvSpPr>
              <p:cNvPr id="24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Хирургические инструменты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Высокая твердость и износостойкость.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Миниатюризация и точность.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Эргономичный дизайн и функциональность.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Гибкость серийного производства</a:t>
                </a: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Роль станков с ЧПУ в аэрокосмической промышленности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000" b="0" i="0">
                <a:solidFill>
                  <a:srgbClr val="272525"/>
                </a:solidFill>
              </a:rPr>
              <a:t>Станки с ЧПУ обеспечивают:</a:t>
            </a:r>
          </a:p>
          <a:p>
            <a:r>
              <a:rPr sz="1000" b="0" i="0">
                <a:solidFill>
                  <a:srgbClr val="272525"/>
                </a:solidFill>
              </a:rPr>
              <a:t>• Высокую точность и повторяемость</a:t>
            </a:r>
          </a:p>
          <a:p>
            <a:r>
              <a:rPr sz="1000" b="0" i="0">
                <a:solidFill>
                  <a:srgbClr val="272525"/>
                </a:solidFill>
              </a:rPr>
              <a:t>• Гибкость в производстве сложных деталей</a:t>
            </a:r>
          </a:p>
          <a:p>
            <a:endParaRPr sz="1000" b="0" i="0">
              <a:solidFill>
                <a:srgbClr val="272525"/>
              </a:solidFill>
            </a:endParaRPr>
          </a:p>
          <a:p>
            <a:r>
              <a:rPr sz="1000" b="0" i="0">
                <a:solidFill>
                  <a:srgbClr val="272525"/>
                </a:solidFill>
              </a:rPr>
              <a:t>Примеры применения:</a:t>
            </a:r>
          </a:p>
          <a:p>
            <a:r>
              <a:rPr sz="1000" b="0" i="0">
                <a:solidFill>
                  <a:srgbClr val="272525"/>
                </a:solidFill>
              </a:rPr>
              <a:t>• Лопатки турбин</a:t>
            </a:r>
          </a:p>
          <a:p>
            <a:r>
              <a:rPr sz="1000" b="0" i="0">
                <a:solidFill>
                  <a:srgbClr val="272525"/>
                </a:solidFill>
              </a:rPr>
              <a:t>• Компоненты планеров</a:t>
            </a:r>
          </a:p>
          <a:p>
            <a:r>
              <a:rPr sz="1000" b="0" i="0">
                <a:solidFill>
                  <a:srgbClr val="272525"/>
                </a:solidFill>
              </a:rPr>
              <a:t>• Детали шасси</a:t>
            </a:r>
          </a:p>
          <a:p>
            <a:r>
              <a:rPr sz="1000" b="0" i="0">
                <a:solidFill>
                  <a:srgbClr val="272525"/>
                </a:solidFill>
              </a:rPr>
              <a:t>• Пресс-формы для композитов</a:t>
            </a:r>
          </a:p>
          <a:p>
            <a:endParaRPr sz="1000" b="0" i="0">
              <a:solidFill>
                <a:srgbClr val="272525"/>
              </a:solidFill>
            </a:endParaRPr>
          </a:p>
          <a:p>
            <a:r>
              <a:rPr sz="1000" b="0" i="0">
                <a:solidFill>
                  <a:srgbClr val="272525"/>
                </a:solidFill>
              </a:rPr>
              <a:t>Технологические вызовы:</a:t>
            </a:r>
          </a:p>
          <a:p>
            <a:r>
              <a:rPr sz="1000" b="0" i="0">
                <a:solidFill>
                  <a:srgbClr val="272525"/>
                </a:solidFill>
              </a:rPr>
              <a:t>• Обработка трудных материалов</a:t>
            </a:r>
          </a:p>
          <a:p>
            <a:r>
              <a:rPr sz="1000" b="0" i="0">
                <a:solidFill>
                  <a:srgbClr val="272525"/>
                </a:solidFill>
              </a:rPr>
              <a:t>• Минимизация вибраций</a:t>
            </a:r>
          </a:p>
          <a:p>
            <a:r>
              <a:rPr sz="1000" b="0" i="0">
                <a:solidFill>
                  <a:srgbClr val="272525"/>
                </a:solidFill>
              </a:rPr>
              <a:t>• Обеспечение шероховатости</a:t>
            </a:r>
          </a:p>
          <a:p>
            <a:r>
              <a:rPr sz="1000" b="0" i="0">
                <a:solidFill>
                  <a:srgbClr val="272525"/>
                </a:solidFill>
              </a:rPr>
              <a:t>• Автоматизация контроля качества</a:t>
            </a:r>
          </a:p>
          <a:p>
            <a:endParaRPr sz="1000" b="0" i="0">
              <a:solidFill>
                <a:srgbClr val="272525"/>
              </a:solidFill>
            </a:endParaRPr>
          </a:p>
          <a:p>
            <a:r>
              <a:rPr sz="1000" b="0" i="0">
                <a:solidFill>
                  <a:srgbClr val="272525"/>
                </a:solidFill>
              </a:rPr>
              <a:t>Тенденции:</a:t>
            </a:r>
          </a:p>
          <a:p>
            <a:r>
              <a:rPr sz="1000" b="0" i="0">
                <a:solidFill>
                  <a:srgbClr val="272525"/>
                </a:solidFill>
              </a:rPr>
              <a:t>• Аддитивные технологии</a:t>
            </a:r>
          </a:p>
          <a:p>
            <a:r>
              <a:rPr sz="1000" b="0" i="0">
                <a:solidFill>
                  <a:srgbClr val="272525"/>
                </a:solidFill>
              </a:rPr>
              <a:t>• Многофункциональные станки</a:t>
            </a:r>
          </a:p>
          <a:p>
            <a:r>
              <a:rPr sz="1000" b="0" i="0">
                <a:solidFill>
                  <a:srgbClr val="272525"/>
                </a:solidFill>
              </a:rPr>
              <a:t>• ИИ для оптимизации процессов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467" y="274412"/>
            <a:ext cx="2905863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Сложные геометрии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Возможность обработки инновационных изделий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Производительность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Сокращение времени обработки и себестоимости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Точность и повторяемость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Исключительная точность обработки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Гибкость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Быстрая адаптация к требованиям рынка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Снижение человеческого фактора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272525"/>
                    </a:solidFill>
                    <a:latin typeface="Arial"/>
                  </a:rPr>
                  <a:t> Минимизация ошибок и трудозатрат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Применение станков с ЧПУ в современном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2" y="16273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7068F4"/>
                </a:solidFill>
                <a:latin typeface="Arial Black"/>
              </a:rPr>
              <a:t>Тенденции развития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Группа 35"/>
          <p:cNvGrpSpPr/>
          <p:nvPr/>
        </p:nvGrpSpPr>
        <p:grpSpPr>
          <a:xfrm>
            <a:off x="651688" y="2450366"/>
            <a:ext cx="7765803" cy="1801729"/>
            <a:chOff x="5289252" y="2563207"/>
            <a:chExt cx="7765803" cy="180172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354494" cy="1604772"/>
              <a:chOff x="5287845" y="2764927"/>
              <a:chExt cx="4354494" cy="1604772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325513" y="2794274"/>
                <a:ext cx="316826" cy="363935"/>
                <a:chOff x="5900147" y="2363872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5900147" y="2363872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021768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325513" y="3400017"/>
                <a:ext cx="316826" cy="363935"/>
                <a:chOff x="5900146" y="2363868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5900146" y="2363868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021767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9325512" y="4005764"/>
                <a:ext cx="316826" cy="363935"/>
                <a:chOff x="5900143" y="2363873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5900143" y="2363873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6021765" y="2429821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Ключевой фактор в производстве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Обработка сложных поверхностей за один установ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Снижение переустановок и повышение точности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9731619" y="25816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Доступ к труднодоступным участкам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9731619" y="318039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Улучшенное качество поверхности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9731619" y="3794095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• Расширение возможностей дизайна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28740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Развитие многоосевых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25" y="162732"/>
            <a:ext cx="3432544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48153"/>
            <a:ext cx="4866191" cy="123573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Интеграция станков с ЧПУ и CAD/CAM/CAE/MES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018150" y="2594117"/>
            <a:ext cx="6967154" cy="2388582"/>
            <a:chOff x="316401" y="2595709"/>
            <a:chExt cx="6967154" cy="23885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33950" y="2595709"/>
              <a:ext cx="6849605" cy="2388582"/>
              <a:chOff x="131801" y="2487567"/>
              <a:chExt cx="6849605" cy="2388582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 flipV="1">
                <a:off x="131801" y="3645151"/>
                <a:ext cx="6849605" cy="14282"/>
              </a:xfrm>
              <a:prstGeom prst="line">
                <a:avLst/>
              </a:prstGeom>
              <a:ln w="19050">
                <a:solidFill>
                  <a:srgbClr val="F7F8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/>
              <p:cNvGrpSpPr/>
              <p:nvPr/>
            </p:nvGrpSpPr>
            <p:grpSpPr>
              <a:xfrm>
                <a:off x="1044554" y="2487567"/>
                <a:ext cx="5936852" cy="2388582"/>
                <a:chOff x="1372451" y="2563942"/>
                <a:chExt cx="5936852" cy="2388582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3" name="Группа 32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4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5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9" name="Группа 3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0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1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6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7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1833759" y="2563942"/>
                  <a:ext cx="5475544" cy="2388582"/>
                  <a:chOff x="1833759" y="2563942"/>
                  <a:chExt cx="5475544" cy="2388582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200" b="0" i="0">
                        <a:solidFill>
                          <a:srgbClr val="272525"/>
                        </a:solidFill>
                        <a:latin typeface="Arial Black"/>
                      </a:rPr>
                      <a:t>Снижение затрат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8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200" b="0" i="0">
                        <a:solidFill>
                          <a:srgbClr val="272525"/>
                        </a:solidFill>
                        <a:latin typeface="Arial Black"/>
                      </a:rPr>
                      <a:t>Гибкость производства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93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200" b="0" i="0">
                        <a:solidFill>
                          <a:srgbClr val="272525"/>
                        </a:solidFill>
                        <a:latin typeface="Arial Black"/>
                      </a:rPr>
                      <a:t>Улучшение контроля и прозрачности процессов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7" name="Прямая соединительная линия 6"/>
            <p:cNvCxnSpPr>
              <a:stCxn id="31" idx="2"/>
            </p:cNvCxnSpPr>
            <p:nvPr/>
          </p:nvCxnSpPr>
          <p:spPr>
            <a:xfrm>
              <a:off x="1588757" y="4024016"/>
              <a:ext cx="7069" cy="309511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endCxn id="34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>
              <a:stCxn id="41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endCxn id="46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12"/>
            <p:cNvSpPr/>
            <p:nvPr/>
          </p:nvSpPr>
          <p:spPr>
            <a:xfrm>
              <a:off x="316401" y="4506372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200" b="0" i="0">
                  <a:solidFill>
                    <a:srgbClr val="272525"/>
                  </a:solidFill>
                  <a:latin typeface="Arial Black"/>
                </a:rPr>
                <a:t>Повышение точности и качества продукции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Google Shape;1534;p82"/>
          <p:cNvSpPr txBox="1">
            <a:spLocks/>
          </p:cNvSpPr>
          <p:nvPr/>
        </p:nvSpPr>
        <p:spPr>
          <a:xfrm>
            <a:off x="21804" y="1328675"/>
            <a:ext cx="5013818" cy="114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r>
              <a:rPr sz="1400" b="0" i="0">
                <a:solidFill>
                  <a:srgbClr val="272525"/>
                </a:solidFill>
              </a:rPr>
              <a:t>Ключевые преимущества интеграции:</a:t>
            </a:r>
            <a:endParaRPr lang="ru-RU" sz="1400" dirty="0">
              <a:solidFill>
                <a:srgbClr val="D6E5EF"/>
              </a:solidFill>
            </a:endParaRPr>
          </a:p>
          <a:p>
            <a:pPr algn="ctr"/>
            <a:r>
              <a:rPr sz="1400" b="0" i="0">
                <a:solidFill>
                  <a:srgbClr val="272525"/>
                </a:solidFill>
              </a:rPr>
              <a:t>- Сокращение времени цикла производства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7" y="517650"/>
            <a:ext cx="3936761" cy="1361401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7068F4"/>
                </a:solidFill>
                <a:latin typeface="Arial Black"/>
              </a:rPr>
              <a:t>Искусственный интеллект в станках с ЧПУ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Скругленный прямоугольник 20"/>
          <p:cNvSpPr/>
          <p:nvPr/>
        </p:nvSpPr>
        <p:spPr>
          <a:xfrm>
            <a:off x="666141" y="1249703"/>
            <a:ext cx="6044184" cy="900059"/>
          </a:xfrm>
          <a:prstGeom prst="roundRect">
            <a:avLst/>
          </a:prstGeom>
          <a:solidFill>
            <a:srgbClr val="F7F8FA"/>
          </a:solidFill>
          <a:ln w="19050">
            <a:solidFill>
              <a:srgbClr val="272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17373" y="1487699"/>
            <a:ext cx="6044184" cy="3163092"/>
            <a:chOff x="2117718" y="1249033"/>
            <a:chExt cx="6044184" cy="316309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117718" y="2778969"/>
              <a:ext cx="6044184" cy="900059"/>
            </a:xfrm>
            <a:prstGeom prst="round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370252" y="1249033"/>
              <a:ext cx="5658180" cy="1390664"/>
              <a:chOff x="2370252" y="776464"/>
              <a:chExt cx="5658180" cy="1390664"/>
            </a:xfrm>
          </p:grpSpPr>
          <p:sp>
            <p:nvSpPr>
              <p:cNvPr id="65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Оптимизация процессов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6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Алгоритмы МО для анализа параметров обработки.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Реальное время оптимизации режимов.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Нейронные сети для адаптивного управления</a:t>
                </a: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2359488" y="3021461"/>
              <a:ext cx="5658180" cy="1390664"/>
              <a:chOff x="2370252" y="776464"/>
              <a:chExt cx="5658180" cy="1390664"/>
            </a:xfrm>
          </p:grpSpPr>
          <p:sp>
            <p:nvSpPr>
              <p:cNvPr id="24" name="Text 12"/>
              <p:cNvSpPr/>
              <p:nvPr/>
            </p:nvSpPr>
            <p:spPr>
              <a:xfrm>
                <a:off x="2415972" y="776464"/>
                <a:ext cx="5612460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7068F4"/>
                    </a:solidFill>
                    <a:latin typeface="Arial Black"/>
                  </a:rPr>
                  <a:t>Предиктивная аналитика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Text 13"/>
              <p:cNvSpPr/>
              <p:nvPr/>
            </p:nvSpPr>
            <p:spPr>
              <a:xfrm>
                <a:off x="2370252" y="1456813"/>
                <a:ext cx="5658180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Модели прогнозирования отказов оборудования.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Анализ данных с датчиков для выявления проблем.</a:t>
                </a:r>
              </a:p>
              <a:p>
                <a:r>
                  <a:rPr sz="1100" b="0" i="0">
                    <a:solidFill>
                      <a:srgbClr val="272525"/>
                    </a:solidFill>
                    <a:latin typeface="Arial"/>
                  </a:rPr>
                  <a:t>- Снижение простоев и операционных расходов</a:t>
                </a: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7068F4"/>
                </a:solidFill>
                <a:latin typeface="Arial Black"/>
              </a:rPr>
              <a:t>Практические примеры использования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Проект "Электро-Буревестник"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Изготовление кронштейна для тягового электродвигателя:</a:t>
            </a:r>
          </a:p>
          <a:p>
            <a:r>
              <a:rPr sz="1200" b="0" i="0">
                <a:solidFill>
                  <a:srgbClr val="272525"/>
                </a:solidFill>
              </a:rPr>
              <a:t>• Сложная геометрия</a:t>
            </a:r>
          </a:p>
          <a:p>
            <a:r>
              <a:rPr sz="1200" b="0" i="0">
                <a:solidFill>
                  <a:srgbClr val="272525"/>
                </a:solidFill>
              </a:rPr>
              <a:t>• Материал: алюминиевый сплав 7075-T6</a:t>
            </a:r>
          </a:p>
          <a:p>
            <a:r>
              <a:rPr sz="1200" b="0" i="0">
                <a:solidFill>
                  <a:srgbClr val="272525"/>
                </a:solidFill>
              </a:rPr>
              <a:t>• Допуски: ±0.05 мм, Ra ≤ 1.6 мкм</a:t>
            </a:r>
          </a:p>
          <a:p>
            <a:r>
              <a:rPr sz="1200" b="0" i="0">
                <a:solidFill>
                  <a:srgbClr val="272525"/>
                </a:solidFill>
              </a:rPr>
              <a:t>• Использование 5-осевого станка DMG Mori DMU 50</a:t>
            </a:r>
          </a:p>
          <a:p>
            <a:r>
              <a:rPr sz="1200" b="0" i="0">
                <a:solidFill>
                  <a:srgbClr val="272525"/>
                </a:solidFill>
              </a:rPr>
              <a:t>• Время изготовления: 4 часа</a:t>
            </a:r>
          </a:p>
          <a:p>
            <a:r>
              <a:rPr sz="1200" b="0" i="0">
                <a:solidFill>
                  <a:srgbClr val="272525"/>
                </a:solidFill>
              </a:rPr>
              <a:t>• Точность: отклонения ≤ ±0.02 мм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832" y="274412"/>
            <a:ext cx="3437133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36" name="Группа 35"/>
          <p:cNvGrpSpPr/>
          <p:nvPr/>
        </p:nvGrpSpPr>
        <p:grpSpPr>
          <a:xfrm>
            <a:off x="804088" y="2001423"/>
            <a:ext cx="7765803" cy="1801729"/>
            <a:chOff x="5289252" y="2563207"/>
            <a:chExt cx="7765803" cy="180172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354494" cy="1604772"/>
              <a:chOff x="5287845" y="2764927"/>
              <a:chExt cx="4354494" cy="1604772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325513" y="2794274"/>
                <a:ext cx="316826" cy="363935"/>
                <a:chOff x="5900147" y="2363872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5900147" y="2363872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021768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325513" y="3400017"/>
                <a:ext cx="316826" cy="363935"/>
                <a:chOff x="5900146" y="2363868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5900146" y="2363868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021767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9325512" y="4005764"/>
                <a:ext cx="316826" cy="363935"/>
                <a:chOff x="5900143" y="2363873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5900143" y="2363873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F7F8FA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6021765" y="2429821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272525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Пресс-формы для литья пластмасс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Акцент на сложность геометрии и чистоту поверхности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5-осевые системы управления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9731619" y="25816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Одновременное управление движением инструмента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9731619" y="318039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Качество поверхности Ra до 0.01 мкм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9731619" y="3794095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272525"/>
                  </a:solidFill>
                  <a:latin typeface="Arial"/>
                </a:rPr>
                <a:t>Эффективность производства и сокращение ручной доводки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1" name="Google Shape;1535;p82"/>
          <p:cNvCxnSpPr/>
          <p:nvPr/>
        </p:nvCxnSpPr>
        <p:spPr>
          <a:xfrm>
            <a:off x="77871" y="1279994"/>
            <a:ext cx="8502858" cy="51309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1533;p82"/>
          <p:cNvSpPr txBox="1">
            <a:spLocks noGrp="1"/>
          </p:cNvSpPr>
          <p:nvPr>
            <p:ph type="title"/>
          </p:nvPr>
        </p:nvSpPr>
        <p:spPr>
          <a:xfrm>
            <a:off x="77870" y="-105594"/>
            <a:ext cx="8502859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Изготовление сложных пресс-форм на станках с ЧПУ</a:t>
            </a:r>
            <a:endParaRPr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Заключение: Станки с ЧПУ в современном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• Важный шаг к эффективности и точности.</a:t>
            </a:r>
          </a:p>
          <a:p>
            <a:r>
              <a:rPr sz="1200" b="0" i="0">
                <a:solidFill>
                  <a:srgbClr val="272525"/>
                </a:solidFill>
              </a:rPr>
              <a:t>• Высокая точность обработки для ключевых секторов.</a:t>
            </a:r>
          </a:p>
          <a:p>
            <a:r>
              <a:rPr sz="1200" b="0" i="0">
                <a:solidFill>
                  <a:srgbClr val="272525"/>
                </a:solidFill>
              </a:rPr>
              <a:t>• Автоматизация увеличивает производительность и снижает себестоимость.</a:t>
            </a:r>
          </a:p>
          <a:p>
            <a:r>
              <a:rPr sz="1200" b="0" i="0">
                <a:solidFill>
                  <a:srgbClr val="272525"/>
                </a:solidFill>
              </a:rPr>
              <a:t>• Гибкость для адаптации к требованиям рынка.</a:t>
            </a:r>
          </a:p>
          <a:p>
            <a:r>
              <a:rPr sz="1200" b="0" i="0">
                <a:solidFill>
                  <a:srgbClr val="272525"/>
                </a:solidFill>
              </a:rPr>
              <a:t>• Высокие первоначальные инвестиции и необходимость квалифицированного персонала.</a:t>
            </a:r>
          </a:p>
          <a:p>
            <a:r>
              <a:rPr sz="1200" b="0" i="0">
                <a:solidFill>
                  <a:srgbClr val="272525"/>
                </a:solidFill>
              </a:rPr>
              <a:t>• Современные тенденции: многоосевые станки, CAD/CAM, ИИ.</a:t>
            </a:r>
          </a:p>
          <a:p>
            <a:r>
              <a:rPr sz="1200" b="0" i="0">
                <a:solidFill>
                  <a:srgbClr val="272525"/>
                </a:solidFill>
              </a:rPr>
              <a:t>• Необходимость дальнейших исследований и внедрений.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3" y="27441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80011D-6096-FF7F-2145-D37AAB34B3B9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Повный А. В. «Школа для электрика» </a:t>
            </a:r>
            <a:r>
              <a:rPr lang="ru-RU" dirty="0">
                <a:solidFill>
                  <a:srgbClr val="FFFFFF"/>
                </a:solidFill>
              </a:rPr>
              <a:t>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Анализ применения станков с ЧПУ в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Классификация станков:</a:t>
            </a:r>
            <a:r>
              <a:rPr sz="1200" b="0" i="0">
                <a:solidFill>
                  <a:srgbClr val="272525"/>
                </a:solidFill>
              </a:rPr>
              <a:t> токарные, фрезерные, шлифовальные и др.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Эффективность:</a:t>
            </a:r>
            <a:r>
              <a:rPr sz="1200" b="0" i="0">
                <a:solidFill>
                  <a:srgbClr val="272525"/>
                </a:solidFill>
              </a:rPr>
              <a:t> автоматизация, производительность, качество.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Области применения:</a:t>
            </a:r>
            <a:r>
              <a:rPr sz="1200" b="0" i="0">
                <a:solidFill>
                  <a:srgbClr val="272525"/>
                </a:solidFill>
              </a:rPr>
              <a:t> машиностроение, авиация, автомобилестроение.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Современные тенденции:</a:t>
            </a:r>
            <a:r>
              <a:rPr sz="1200" b="0" i="0">
                <a:solidFill>
                  <a:srgbClr val="272525"/>
                </a:solidFill>
              </a:rPr>
              <a:t> цифровизация, аддитивные технологии, ИИ.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Программирование:</a:t>
            </a:r>
            <a:r>
              <a:rPr sz="1200" b="0" i="0">
                <a:solidFill>
                  <a:srgbClr val="272525"/>
                </a:solidFill>
              </a:rPr>
              <a:t> G-код, CAD/CAM системы.</a:t>
            </a:r>
          </a:p>
          <a:p>
            <a:r>
              <a:rPr sz="1200" b="0" i="0">
                <a:solidFill>
                  <a:srgbClr val="272525"/>
                </a:solidFill>
              </a:rPr>
              <a:t>• </a:t>
            </a:r>
            <a:r>
              <a:rPr sz="1200" b="1" i="0">
                <a:solidFill>
                  <a:srgbClr val="272525"/>
                </a:solidFill>
              </a:rPr>
              <a:t>Экономические аспекты:</a:t>
            </a:r>
            <a:r>
              <a:rPr sz="1200" b="0" i="0">
                <a:solidFill>
                  <a:srgbClr val="272525"/>
                </a:solidFill>
              </a:rPr>
              <a:t> затраты, эффективность.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83" y="274412"/>
            <a:ext cx="306663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7068F4"/>
                </a:solidFill>
                <a:latin typeface="Arial Black"/>
              </a:rPr>
              <a:t>Основные принципы работы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Станок с ЧПУ: Сложная система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22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0598" y="2568519"/>
            <a:ext cx="8370403" cy="2434371"/>
            <a:chOff x="310598" y="2568519"/>
            <a:chExt cx="8370403" cy="243437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495800" y="3790886"/>
              <a:ext cx="4185201" cy="1212004"/>
            </a:xfrm>
            <a:prstGeom prst="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10598" y="2568519"/>
              <a:ext cx="8370403" cy="2434371"/>
              <a:chOff x="310598" y="2614239"/>
              <a:chExt cx="8370403" cy="2434371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310599" y="2614239"/>
                <a:ext cx="4185201" cy="1212004"/>
              </a:xfrm>
              <a:prstGeom prst="rect">
                <a:avLst/>
              </a:prstGeom>
              <a:solidFill>
                <a:srgbClr val="F7F8FA"/>
              </a:solidFill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622962" y="2705235"/>
                <a:ext cx="8001907" cy="1124405"/>
                <a:chOff x="958242" y="2705235"/>
                <a:chExt cx="8001907" cy="1124405"/>
              </a:xfrm>
            </p:grpSpPr>
            <p:grpSp>
              <p:nvGrpSpPr>
                <p:cNvPr id="40" name="Группа 39"/>
                <p:cNvGrpSpPr/>
                <p:nvPr/>
              </p:nvGrpSpPr>
              <p:grpSpPr>
                <a:xfrm>
                  <a:off x="958242" y="2705235"/>
                  <a:ext cx="3816707" cy="1124405"/>
                  <a:chOff x="831014" y="3743619"/>
                  <a:chExt cx="3816706" cy="987216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831015" y="3743619"/>
                    <a:ext cx="3816705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Механическая подсистема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0" name="Text 13"/>
                  <p:cNvSpPr/>
                  <p:nvPr/>
                </p:nvSpPr>
                <p:spPr>
                  <a:xfrm>
                    <a:off x="83101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Станина и направляющие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Приводные механизмы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Шпиндель и инструментальная головка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Стол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Система подачи СОЖ</a:t>
                    </a:r>
                  </a:p>
                </p:txBody>
              </p:sp>
            </p:grpSp>
            <p:grpSp>
              <p:nvGrpSpPr>
                <p:cNvPr id="43" name="Группа 42"/>
                <p:cNvGrpSpPr/>
                <p:nvPr/>
              </p:nvGrpSpPr>
              <p:grpSpPr>
                <a:xfrm>
                  <a:off x="5233896" y="2705235"/>
                  <a:ext cx="3726253" cy="1124405"/>
                  <a:chOff x="480494" y="3743619"/>
                  <a:chExt cx="3726252" cy="987216"/>
                </a:xfrm>
              </p:grpSpPr>
              <p:sp>
                <p:nvSpPr>
                  <p:cNvPr id="48" name="Text 12"/>
                  <p:cNvSpPr/>
                  <p:nvPr/>
                </p:nvSpPr>
                <p:spPr>
                  <a:xfrm>
                    <a:off x="480494" y="3743619"/>
                    <a:ext cx="3726252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Система управления (ЧПУ)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1" name="Text 13"/>
                  <p:cNvSpPr/>
                  <p:nvPr/>
                </p:nvSpPr>
                <p:spPr>
                  <a:xfrm>
                    <a:off x="48049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Центральный процессор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Интерфейс оператора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Память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Контроллер приводов</a:t>
                    </a:r>
                  </a:p>
                  <a:p>
                    <a:r>
                      <a:rPr sz="800" b="0" i="0">
                        <a:solidFill>
                          <a:srgbClr val="272525"/>
                        </a:solidFill>
                        <a:latin typeface="Arial"/>
                      </a:rPr>
                      <a:t>- Интерфейсы связи</a:t>
                    </a:r>
                  </a:p>
                </p:txBody>
              </p:sp>
            </p:grp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95800" y="2616982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310598" y="3836606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Text 12"/>
          <p:cNvSpPr/>
          <p:nvPr/>
        </p:nvSpPr>
        <p:spPr>
          <a:xfrm>
            <a:off x="622963" y="3860988"/>
            <a:ext cx="3816704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Электронная подсистема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 13"/>
          <p:cNvSpPr/>
          <p:nvPr/>
        </p:nvSpPr>
        <p:spPr>
          <a:xfrm>
            <a:off x="622962" y="427507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800" b="0" i="0">
                <a:solidFill>
                  <a:srgbClr val="272525"/>
                </a:solidFill>
                <a:latin typeface="Arial"/>
              </a:rPr>
              <a:t>Серводвигатели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Датчики обратной связи</a:t>
            </a: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Драйверы серводвигателей</a:t>
            </a: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Датчики положения</a:t>
            </a:r>
          </a:p>
          <a:p>
            <a:r>
              <a:rPr sz="800" b="0" i="0">
                <a:solidFill>
                  <a:srgbClr val="272525"/>
                </a:solidFill>
                <a:latin typeface="Arial"/>
              </a:rPr>
              <a:t>- Система электропитания</a:t>
            </a:r>
          </a:p>
        </p:txBody>
      </p:sp>
      <p:sp>
        <p:nvSpPr>
          <p:cNvPr id="35" name="Text 12"/>
          <p:cNvSpPr/>
          <p:nvPr/>
        </p:nvSpPr>
        <p:spPr>
          <a:xfrm>
            <a:off x="4898615" y="3864128"/>
            <a:ext cx="3726253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Ключевое взаимодействие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 13"/>
          <p:cNvSpPr/>
          <p:nvPr/>
        </p:nvSpPr>
        <p:spPr>
          <a:xfrm>
            <a:off x="4898615" y="427821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800" b="0" i="0">
                <a:solidFill>
                  <a:srgbClr val="272525"/>
                </a:solidFill>
                <a:latin typeface="Arial"/>
              </a:rPr>
              <a:t>Программа обработки → ЦП → Драйверы → Серводвигатели → Датчики → Коррекция траектории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947" y="162732"/>
            <a:ext cx="3224900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4428"/>
            <a:ext cx="4866191" cy="128677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Определение системы координат в ЧПУ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57" name="Прямая соединительная линия 56"/>
          <p:cNvCxnSpPr>
            <a:stCxn id="50" idx="2"/>
          </p:cNvCxnSpPr>
          <p:nvPr/>
        </p:nvCxnSpPr>
        <p:spPr>
          <a:xfrm>
            <a:off x="7562085" y="3933627"/>
            <a:ext cx="3980" cy="381192"/>
          </a:xfrm>
          <a:prstGeom prst="line">
            <a:avLst/>
          </a:prstGeom>
          <a:ln w="19050">
            <a:solidFill>
              <a:srgbClr val="F7F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308372" y="2595709"/>
            <a:ext cx="8498227" cy="2388582"/>
            <a:chOff x="308372" y="2595709"/>
            <a:chExt cx="8498227" cy="23885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33950" y="2595709"/>
              <a:ext cx="8372649" cy="2388582"/>
              <a:chOff x="131801" y="2487567"/>
              <a:chExt cx="8372649" cy="2388582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131801" y="3659433"/>
                <a:ext cx="8143613" cy="62502"/>
              </a:xfrm>
              <a:prstGeom prst="line">
                <a:avLst/>
              </a:prstGeom>
              <a:ln w="19050">
                <a:solidFill>
                  <a:srgbClr val="F7F8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/>
              <p:cNvGrpSpPr/>
              <p:nvPr/>
            </p:nvGrpSpPr>
            <p:grpSpPr>
              <a:xfrm>
                <a:off x="1044554" y="2487567"/>
                <a:ext cx="7459896" cy="2388582"/>
                <a:chOff x="1372451" y="2563942"/>
                <a:chExt cx="7459896" cy="2388582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3" name="Группа 32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4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5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9" name="Группа 3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0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1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6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7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7345838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9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0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5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1833759" y="2563942"/>
                  <a:ext cx="6998588" cy="2388582"/>
                  <a:chOff x="1833759" y="2563942"/>
                  <a:chExt cx="6998588" cy="2388582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Вспомогательные оси: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U, V, W; A, B, C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8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Оси движения: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Различие между движением инструмента и заготовки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93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Системы отсчета: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MCS, WCS, TCS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8" name="Text 12"/>
                  <p:cNvSpPr/>
                  <p:nvPr/>
                </p:nvSpPr>
                <p:spPr>
                  <a:xfrm>
                    <a:off x="6340919" y="4538213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Взаимосвязь систем: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 Преобразования координат для точности обработки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7" name="Прямая соединительная линия 6"/>
            <p:cNvCxnSpPr>
              <a:stCxn id="31" idx="2"/>
            </p:cNvCxnSpPr>
            <p:nvPr/>
          </p:nvCxnSpPr>
          <p:spPr>
            <a:xfrm flipH="1">
              <a:off x="1588696" y="4024016"/>
              <a:ext cx="61" cy="309511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endCxn id="34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>
              <a:stCxn id="41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endCxn id="46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12"/>
            <p:cNvSpPr/>
            <p:nvPr/>
          </p:nvSpPr>
          <p:spPr>
            <a:xfrm>
              <a:off x="308372" y="4470807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100" b="1" i="0">
                  <a:solidFill>
                    <a:srgbClr val="272525"/>
                  </a:solidFill>
                  <a:latin typeface="Arial Black"/>
                </a:rPr>
                <a:t>Основные оси:</a:t>
              </a:r>
              <a:r>
                <a:rPr sz="1100" b="0" i="0">
                  <a:solidFill>
                    <a:srgbClr val="272525"/>
                  </a:solidFill>
                  <a:latin typeface="Arial Black"/>
                </a:rPr>
                <a:t> X, Y, Z (правило правой руки)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Google Shape;1534;p82"/>
          <p:cNvSpPr txBox="1">
            <a:spLocks/>
          </p:cNvSpPr>
          <p:nvPr/>
        </p:nvSpPr>
        <p:spPr>
          <a:xfrm>
            <a:off x="21804" y="1328675"/>
            <a:ext cx="5013818" cy="114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7" y="264393"/>
            <a:ext cx="3936761" cy="1867914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Rectangle 70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Интеграция CAD, CAM и CNC в современном производстве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998171" y="1638171"/>
            <a:ext cx="6967154" cy="2388582"/>
            <a:chOff x="316401" y="2595709"/>
            <a:chExt cx="6967154" cy="2388582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433950" y="2595709"/>
              <a:ext cx="6849605" cy="2388582"/>
              <a:chOff x="131801" y="2487567"/>
              <a:chExt cx="6849605" cy="2388582"/>
            </a:xfrm>
          </p:grpSpPr>
          <p:cxnSp>
            <p:nvCxnSpPr>
              <p:cNvPr id="105" name="Прямая соединительная линия 104"/>
              <p:cNvCxnSpPr/>
              <p:nvPr/>
            </p:nvCxnSpPr>
            <p:spPr>
              <a:xfrm>
                <a:off x="131801" y="3659433"/>
                <a:ext cx="6849605" cy="18223"/>
              </a:xfrm>
              <a:prstGeom prst="line">
                <a:avLst/>
              </a:prstGeom>
              <a:ln w="19050">
                <a:solidFill>
                  <a:srgbClr val="F7F8F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Группа 105"/>
              <p:cNvGrpSpPr/>
              <p:nvPr/>
            </p:nvGrpSpPr>
            <p:grpSpPr>
              <a:xfrm>
                <a:off x="1044554" y="2487567"/>
                <a:ext cx="5936852" cy="2388582"/>
                <a:chOff x="1372451" y="2563942"/>
                <a:chExt cx="5936852" cy="2388582"/>
              </a:xfrm>
            </p:grpSpPr>
            <p:grpSp>
              <p:nvGrpSpPr>
                <p:cNvPr id="107" name="Группа 106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5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6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108" name="Группа 107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3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4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109" name="Группа 10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2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119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120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F7F8FA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272525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833759" y="2563942"/>
                  <a:ext cx="5475544" cy="2388582"/>
                  <a:chOff x="1833759" y="2563942"/>
                  <a:chExt cx="5475544" cy="2388582"/>
                </a:xfrm>
              </p:grpSpPr>
              <p:sp>
                <p:nvSpPr>
                  <p:cNvPr id="113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CAM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: Преобразование CAD в G-код, оптимизация траектории, автоматизация программирования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14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CNC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: Интерпретация G-кода, управление движением, высокая точность и диагностика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115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1" i="0">
                        <a:solidFill>
                          <a:srgbClr val="272525"/>
                        </a:solidFill>
                        <a:latin typeface="Arial Black"/>
                      </a:rPr>
                      <a:t>Заключение</a:t>
                    </a:r>
                    <a:r>
                      <a:rPr sz="1100" b="0" i="0">
                        <a:solidFill>
                          <a:srgbClr val="272525"/>
                        </a:solidFill>
                        <a:latin typeface="Arial Black"/>
                      </a:rPr>
                      <a:t>: Взаимосвязь CAD, CAM и CNC - ключ к эффективному производству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100" name="Прямая соединительная линия 99"/>
            <p:cNvCxnSpPr>
              <a:stCxn id="125" idx="2"/>
            </p:cNvCxnSpPr>
            <p:nvPr/>
          </p:nvCxnSpPr>
          <p:spPr>
            <a:xfrm>
              <a:off x="1588757" y="4024016"/>
              <a:ext cx="13127" cy="287143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>
              <a:endCxn id="123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>
              <a:stCxn id="122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>
              <a:endCxn id="119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F7F8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 12"/>
            <p:cNvSpPr/>
            <p:nvPr/>
          </p:nvSpPr>
          <p:spPr>
            <a:xfrm>
              <a:off x="316401" y="4506372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100" b="1" i="0">
                  <a:solidFill>
                    <a:srgbClr val="272525"/>
                  </a:solidFill>
                  <a:latin typeface="Arial Black"/>
                </a:rPr>
                <a:t>CAD</a:t>
              </a:r>
              <a:r>
                <a:rPr sz="1100" b="0" i="0">
                  <a:solidFill>
                    <a:srgbClr val="272525"/>
                  </a:solidFill>
                  <a:latin typeface="Arial Black"/>
                </a:rPr>
                <a:t>: Создание 3D моделей, параметрическое моделирование, точность влияет на качество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7068F4"/>
                </a:solidFill>
                <a:latin typeface="Arial Black"/>
              </a:rPr>
              <a:t>Преимущества и недостатки станков с ЧПУ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27252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7068F4"/>
                </a:solidFill>
                <a:latin typeface="Arial Black"/>
              </a:rPr>
              <a:t>Преимущества станков с ЧПУ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222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0598" y="2568519"/>
            <a:ext cx="8370403" cy="2434371"/>
            <a:chOff x="310598" y="2568519"/>
            <a:chExt cx="8370403" cy="243437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495800" y="3790886"/>
              <a:ext cx="4185201" cy="1212004"/>
            </a:xfrm>
            <a:prstGeom prst="rect">
              <a:avLst/>
            </a:prstGeom>
            <a:solidFill>
              <a:srgbClr val="F7F8FA"/>
            </a:solidFill>
            <a:ln w="19050">
              <a:solidFill>
                <a:srgbClr val="2725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10598" y="2568519"/>
              <a:ext cx="8370403" cy="2434371"/>
              <a:chOff x="310598" y="2614239"/>
              <a:chExt cx="8370403" cy="2434371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310599" y="2614239"/>
                <a:ext cx="4185201" cy="1212004"/>
              </a:xfrm>
              <a:prstGeom prst="rect">
                <a:avLst/>
              </a:prstGeom>
              <a:solidFill>
                <a:srgbClr val="F7F8FA"/>
              </a:solidFill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622962" y="2705235"/>
                <a:ext cx="8001907" cy="1124405"/>
                <a:chOff x="958242" y="2705235"/>
                <a:chExt cx="8001907" cy="1124405"/>
              </a:xfrm>
            </p:grpSpPr>
            <p:grpSp>
              <p:nvGrpSpPr>
                <p:cNvPr id="40" name="Группа 39"/>
                <p:cNvGrpSpPr/>
                <p:nvPr/>
              </p:nvGrpSpPr>
              <p:grpSpPr>
                <a:xfrm>
                  <a:off x="958242" y="2705235"/>
                  <a:ext cx="3816707" cy="1124405"/>
                  <a:chOff x="831014" y="3743619"/>
                  <a:chExt cx="3816706" cy="987216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831015" y="3743619"/>
                    <a:ext cx="3816705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Точность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0" name="Text 13"/>
                  <p:cNvSpPr/>
                  <p:nvPr/>
                </p:nvSpPr>
                <p:spPr>
                  <a:xfrm>
                    <a:off x="83101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1200" b="1" i="0">
                        <a:solidFill>
                          <a:srgbClr val="272525"/>
                        </a:solidFill>
                        <a:latin typeface="Arial"/>
                      </a:rPr>
                      <a:t> Высокая точность обработки, минимальные отклонения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3" name="Группа 42"/>
                <p:cNvGrpSpPr/>
                <p:nvPr/>
              </p:nvGrpSpPr>
              <p:grpSpPr>
                <a:xfrm>
                  <a:off x="5233896" y="2705235"/>
                  <a:ext cx="3726253" cy="1124405"/>
                  <a:chOff x="480494" y="3743619"/>
                  <a:chExt cx="3726252" cy="987216"/>
                </a:xfrm>
              </p:grpSpPr>
              <p:sp>
                <p:nvSpPr>
                  <p:cNvPr id="48" name="Text 12"/>
                  <p:cNvSpPr/>
                  <p:nvPr/>
                </p:nvSpPr>
                <p:spPr>
                  <a:xfrm>
                    <a:off x="480494" y="3743619"/>
                    <a:ext cx="3726252" cy="26722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>
                      <a:buNone/>
                    </a:pPr>
                    <a:r>
                      <a:rPr sz="1400" b="0" i="0">
                        <a:solidFill>
                          <a:srgbClr val="7068F4"/>
                        </a:solidFill>
                        <a:latin typeface="Arial Black"/>
                      </a:rPr>
                      <a:t>Гибкость</a:t>
                    </a:r>
                    <a:endParaRPr lang="en-US" dirty="0">
                      <a:solidFill>
                        <a:srgbClr val="D87AB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1" name="Text 13"/>
                  <p:cNvSpPr/>
                  <p:nvPr/>
                </p:nvSpPr>
                <p:spPr>
                  <a:xfrm>
                    <a:off x="480494" y="4107186"/>
                    <a:ext cx="3323435" cy="6236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/>
                  <a:lstStyle/>
                  <a:p>
                    <a:pPr marL="0" indent="0">
                      <a:buNone/>
                    </a:pPr>
                    <a:r>
                      <a:rPr sz="1200" b="1" i="0">
                        <a:solidFill>
                          <a:srgbClr val="272525"/>
                        </a:solidFill>
                        <a:latin typeface="Arial"/>
                      </a:rPr>
                      <a:t> Быстрая перенастройка для разных деталей</a:t>
                    </a:r>
                    <a:endParaRPr lang="en-US" sz="900" dirty="0">
                      <a:solidFill>
                        <a:srgbClr val="D6E5E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95800" y="2616982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310598" y="3836606"/>
                <a:ext cx="4185201" cy="1212004"/>
              </a:xfrm>
              <a:prstGeom prst="rect">
                <a:avLst/>
              </a:prstGeom>
              <a:noFill/>
              <a:ln w="19050">
                <a:solidFill>
                  <a:srgbClr val="2725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Text 12"/>
          <p:cNvSpPr/>
          <p:nvPr/>
        </p:nvSpPr>
        <p:spPr>
          <a:xfrm>
            <a:off x="622963" y="3860988"/>
            <a:ext cx="3816704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Производительность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 13"/>
          <p:cNvSpPr/>
          <p:nvPr/>
        </p:nvSpPr>
        <p:spPr>
          <a:xfrm>
            <a:off x="622962" y="427507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Увеличение объема производства, сокращение времени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12"/>
          <p:cNvSpPr/>
          <p:nvPr/>
        </p:nvSpPr>
        <p:spPr>
          <a:xfrm>
            <a:off x="4898615" y="3864128"/>
            <a:ext cx="3726253" cy="304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r>
              <a:rPr sz="1400" b="0" i="0">
                <a:solidFill>
                  <a:srgbClr val="7068F4"/>
                </a:solidFill>
                <a:latin typeface="Arial Black"/>
              </a:rPr>
              <a:t>Снижение ошибок</a:t>
            </a:r>
            <a:endParaRPr lang="en-US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Text 13"/>
          <p:cNvSpPr/>
          <p:nvPr/>
        </p:nvSpPr>
        <p:spPr>
          <a:xfrm>
            <a:off x="4898615" y="4278218"/>
            <a:ext cx="3323436" cy="7103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sz="1200" b="1" i="0">
                <a:solidFill>
                  <a:srgbClr val="272525"/>
                </a:solidFill>
                <a:latin typeface="Arial"/>
              </a:rPr>
              <a:t> Минимизация влияния человеческого фактора</a:t>
            </a:r>
            <a:endParaRPr lang="en-US" sz="900" dirty="0">
              <a:solidFill>
                <a:srgbClr val="D6E5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272525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A7AD8"/>
      </a:lt1>
      <a:dk2>
        <a:srgbClr val="222A35"/>
      </a:dk2>
      <a:lt2>
        <a:srgbClr val="D6DCE4"/>
      </a:lt2>
      <a:accent1>
        <a:srgbClr val="75707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6153</TotalTime>
  <Words>1203</Words>
  <Application>Microsoft Office PowerPoint</Application>
  <PresentationFormat>Экран (16:9)</PresentationFormat>
  <Paragraphs>248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 Black</vt:lpstr>
      <vt:lpstr>Lora</vt:lpstr>
      <vt:lpstr>Roboto Condensed Light</vt:lpstr>
      <vt:lpstr>Arial</vt:lpstr>
      <vt:lpstr>Tomorrow</vt:lpstr>
      <vt:lpstr>Lato</vt:lpstr>
      <vt:lpstr>DFMincho-SU</vt:lpstr>
      <vt:lpstr>Тема Office</vt:lpstr>
      <vt:lpstr>Станки с числовым программным управлением (ЧПУ) в современном производстве</vt:lpstr>
      <vt:lpstr>Применение станков с ЧПУ в современном производстве</vt:lpstr>
      <vt:lpstr>Анализ применения станков с ЧПУ в производстве</vt:lpstr>
      <vt:lpstr>Основные принципы работы станков с ЧПУ</vt:lpstr>
      <vt:lpstr>Станок с ЧПУ: Сложная система</vt:lpstr>
      <vt:lpstr>Определение системы координат в ЧПУ</vt:lpstr>
      <vt:lpstr>Интеграция CAD, CAM и CNC в современном производстве</vt:lpstr>
      <vt:lpstr>Преимущества и недостатки станков с ЧПУ</vt:lpstr>
      <vt:lpstr>Преимущества станков с ЧПУ</vt:lpstr>
      <vt:lpstr>Недостатки внедрения станков с ЧПУ</vt:lpstr>
      <vt:lpstr>Классификация станков с ЧПУ</vt:lpstr>
      <vt:lpstr>Презентация PowerPoint</vt:lpstr>
      <vt:lpstr>Типы станков по управлению</vt:lpstr>
      <vt:lpstr>Классификация станков с ЧПУ по количеству осей</vt:lpstr>
      <vt:lpstr>Применение станков с ЧПУ в различных отраслях промышленности</vt:lpstr>
      <vt:lpstr>Роль станков с ЧПУ в машиностроении</vt:lpstr>
      <vt:lpstr>Преимущества станков с ЧПУ</vt:lpstr>
      <vt:lpstr>Презентация PowerPoint</vt:lpstr>
      <vt:lpstr>Роль станков с ЧПУ в аэрокосмической промышленности</vt:lpstr>
      <vt:lpstr>Тенденции развития станков с ЧПУ</vt:lpstr>
      <vt:lpstr>Развитие многоосевых станков с ЧПУ</vt:lpstr>
      <vt:lpstr>Интеграция станков с ЧПУ и CAD/CAM/CAE/MES</vt:lpstr>
      <vt:lpstr>Презентация PowerPoint</vt:lpstr>
      <vt:lpstr>Практические примеры использования станков с ЧПУ</vt:lpstr>
      <vt:lpstr>Проект "Электро-Буревестник"</vt:lpstr>
      <vt:lpstr>Изготовление сложных пресс-форм на станках с ЧПУ</vt:lpstr>
      <vt:lpstr>Заключение: Станки с ЧПУ в современном производстве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Станки с числовым программным управлением (ЧПУ) в современном производстве</dc:title>
  <dc:creator>Константин Половинко;Ардрей Повный</dc:creator>
  <cp:keywords>ЧПУ</cp:keywords>
  <cp:lastModifiedBy>Ардрей Повный</cp:lastModifiedBy>
  <cp:revision>737</cp:revision>
  <dcterms:modified xsi:type="dcterms:W3CDTF">2025-04-02T17:39:44Z</dcterms:modified>
</cp:coreProperties>
</file>